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11"/>
  </p:handoutMasterIdLst>
  <p:sldIdLst>
    <p:sldId id="256" r:id="rId2"/>
    <p:sldId id="264" r:id="rId3"/>
    <p:sldId id="265" r:id="rId4"/>
    <p:sldId id="262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0066"/>
    <a:srgbClr val="214263"/>
    <a:srgbClr val="000099"/>
    <a:srgbClr val="000066"/>
    <a:srgbClr val="CCFFFF"/>
    <a:srgbClr val="0099CC"/>
    <a:srgbClr val="0000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6" autoAdjust="0"/>
    <p:restoredTop sz="94660" autoAdjust="0"/>
  </p:normalViewPr>
  <p:slideViewPr>
    <p:cSldViewPr>
      <p:cViewPr>
        <p:scale>
          <a:sx n="110" d="100"/>
          <a:sy n="110" d="100"/>
        </p:scale>
        <p:origin x="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3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291435613062233E-3"/>
          <c:y val="0"/>
          <c:w val="0.64483056069008005"/>
          <c:h val="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K euro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4"/>
            <c:bubble3D val="0"/>
            <c:spPr>
              <a:solidFill>
                <a:srgbClr val="333399"/>
              </a:solidFill>
            </c:spPr>
          </c:dPt>
          <c:dPt>
            <c:idx val="5"/>
            <c:bubble3D val="0"/>
            <c:spPr>
              <a:solidFill>
                <a:srgbClr val="FF0066"/>
              </a:solidFill>
            </c:spPr>
          </c:dPt>
          <c:dPt>
            <c:idx val="6"/>
            <c:bubble3D val="0"/>
            <c:spPr>
              <a:solidFill>
                <a:srgbClr val="0000FF"/>
              </a:solidFill>
            </c:spPr>
          </c:dPt>
          <c:dPt>
            <c:idx val="7"/>
            <c:bubble3D val="0"/>
            <c:spPr>
              <a:solidFill>
                <a:srgbClr val="00FFFF"/>
              </a:solidFill>
            </c:spPr>
          </c:dPt>
          <c:dPt>
            <c:idx val="8"/>
            <c:bubble3D val="0"/>
            <c:spPr>
              <a:solidFill>
                <a:srgbClr val="7030A0"/>
              </a:solidFill>
            </c:spPr>
          </c:dPt>
          <c:cat>
            <c:strRef>
              <c:f>Feuil1!$A$2:$A$10</c:f>
              <c:strCache>
                <c:ptCount val="9"/>
                <c:pt idx="0">
                  <c:v>Heath &amp; environment</c:v>
                </c:pt>
                <c:pt idx="1">
                  <c:v>Energy</c:v>
                </c:pt>
                <c:pt idx="2">
                  <c:v>Transport</c:v>
                </c:pt>
                <c:pt idx="3">
                  <c:v>Agro-food</c:v>
                </c:pt>
                <c:pt idx="4">
                  <c:v>Climate</c:v>
                </c:pt>
                <c:pt idx="5">
                  <c:v>Biodiversity</c:v>
                </c:pt>
                <c:pt idx="6">
                  <c:v>Atmosphere and ecosystems</c:v>
                </c:pt>
                <c:pt idx="7">
                  <c:v>Antarctic</c:v>
                </c:pt>
                <c:pt idx="8">
                  <c:v>Transversal research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3882</c:v>
                </c:pt>
                <c:pt idx="1">
                  <c:v>5103</c:v>
                </c:pt>
                <c:pt idx="2">
                  <c:v>4119</c:v>
                </c:pt>
                <c:pt idx="3">
                  <c:v>3933</c:v>
                </c:pt>
                <c:pt idx="4">
                  <c:v>10014</c:v>
                </c:pt>
                <c:pt idx="5">
                  <c:v>8245</c:v>
                </c:pt>
                <c:pt idx="6">
                  <c:v>15012</c:v>
                </c:pt>
                <c:pt idx="7">
                  <c:v>1000</c:v>
                </c:pt>
                <c:pt idx="8">
                  <c:v>7585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390586112040982"/>
          <c:y val="9.2509041311251636E-2"/>
          <c:w val="0.33637756463436524"/>
          <c:h val="0.64085834822022514"/>
        </c:manualLayout>
      </c:layout>
      <c:overlay val="0"/>
      <c:txPr>
        <a:bodyPr/>
        <a:lstStyle/>
        <a:p>
          <a:pPr>
            <a:defRPr b="0"/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7F4543-6BF7-4FE8-8146-38E76A367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67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S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24"/>
          <a:stretch>
            <a:fillRect/>
          </a:stretch>
        </p:blipFill>
        <p:spPr bwMode="auto">
          <a:xfrm>
            <a:off x="0" y="1349375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ADD II - boul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009650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47638"/>
            <a:ext cx="10922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250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5F569-612E-4ECB-A977-30F46A5E7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3425" y="274638"/>
            <a:ext cx="1603375" cy="5880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8538" y="274638"/>
            <a:ext cx="4662487" cy="5880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26E3E-D003-4F2F-8745-311DEE5E2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0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C5D1D-F5FD-4EBA-A499-E5C0FFE5C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68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A29D7-F429-45EE-8E9F-A72E226B2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538" y="1628775"/>
            <a:ext cx="31321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3075" y="1628775"/>
            <a:ext cx="31337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5B2A5-8647-4AE6-A707-22061DDB2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5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7FAD5-2AB3-42CB-9533-2FD83DE04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9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F353D-266B-45B7-89F7-D22914208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4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88FA0-C641-4684-9785-E30DA80D8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3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B5D4D-3A6B-4CEA-BCDD-B49727D4C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1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7CE3-1A49-4314-A186-D4FF7D215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7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sd smal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5" r="27109" b="9987"/>
          <a:stretch>
            <a:fillRect/>
          </a:stretch>
        </p:blipFill>
        <p:spPr bwMode="auto">
          <a:xfrm>
            <a:off x="-3175" y="2133600"/>
            <a:ext cx="1944688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/>
          <p:cNvSpPr>
            <a:spLocks noChangeShapeType="1"/>
          </p:cNvSpPr>
          <p:nvPr userDrawn="1"/>
        </p:nvSpPr>
        <p:spPr bwMode="auto">
          <a:xfrm>
            <a:off x="1933575" y="0"/>
            <a:ext cx="0" cy="685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pic>
        <p:nvPicPr>
          <p:cNvPr id="1028" name="Picture 4" descr="PADD II - boul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497638"/>
            <a:ext cx="4286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74638"/>
            <a:ext cx="64182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8538" y="1628775"/>
            <a:ext cx="64182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FBEF0AE-D2A3-4369-A0D3-4B1634C62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8048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21426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263"/>
        </a:buClr>
        <a:buSzPct val="70000"/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14263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14263"/>
        </a:buClr>
        <a:buFont typeface="Wingdings" pitchFamily="2" charset="2"/>
        <a:buChar char="Ø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14263"/>
        </a:buClr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14263"/>
        </a:buClr>
        <a:buSzPct val="65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14263"/>
        </a:buClr>
        <a:buSzPct val="65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14263"/>
        </a:buClr>
        <a:buSzPct val="65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14263"/>
        </a:buClr>
        <a:buSzPct val="65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14263"/>
        </a:buClr>
        <a:buSzPct val="65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088" y="1341313"/>
            <a:ext cx="7129462" cy="18716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nl-BE" sz="2400" b="1" dirty="0" smtClean="0"/>
              <a:t>20 YEARS OF SCIENTIFIC RESEARCH IN HEALTH/WORK/ENVIRONMENT</a:t>
            </a:r>
            <a:br>
              <a:rPr lang="nl-BE" sz="2400" b="1" dirty="0" smtClean="0"/>
            </a:br>
            <a:r>
              <a:rPr lang="nl-BE" sz="1800" b="1" dirty="0"/>
              <a:t/>
            </a:r>
            <a:br>
              <a:rPr lang="nl-BE" sz="1800" b="1" dirty="0"/>
            </a:br>
            <a:r>
              <a:rPr lang="en-US" sz="1400" b="1" dirty="0"/>
              <a:t>Balance and perspective ... dialogue between the </a:t>
            </a:r>
            <a:r>
              <a:rPr lang="en-US" sz="1400" b="1" dirty="0" smtClean="0"/>
              <a:t>stakeholders.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> September 6</a:t>
            </a:r>
            <a:r>
              <a:rPr lang="en-US" sz="1400" b="1"/>
              <a:t>, </a:t>
            </a:r>
            <a:r>
              <a:rPr lang="en-US" sz="1400" b="1" smtClean="0"/>
              <a:t>2012</a:t>
            </a:r>
            <a:br>
              <a:rPr lang="en-US" sz="1400" b="1" smtClean="0"/>
            </a:br>
            <a:r>
              <a:rPr lang="en-US" sz="1800" b="1"/>
              <a:t/>
            </a:r>
            <a:br>
              <a:rPr lang="en-US" sz="1800" b="1"/>
            </a:br>
            <a:r>
              <a:rPr lang="en-US" sz="1800" smtClean="0"/>
              <a:t>CONTEXT, OBJECTIVES and ACHIEVEMENTS</a:t>
            </a:r>
            <a:r>
              <a:rPr lang="nl-BE" sz="1800" dirty="0" smtClean="0"/>
              <a:t/>
            </a:r>
            <a:br>
              <a:rPr lang="nl-BE" sz="1800" dirty="0" smtClean="0"/>
            </a:b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32248" y="369844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en-US" b="1" smtClean="0">
                <a:solidFill>
                  <a:schemeClr val="bg1"/>
                </a:solidFill>
              </a:rPr>
              <a:t>Sybille van den Brule</a:t>
            </a:r>
          </a:p>
          <a:p>
            <a:pPr marL="342900" indent="-342900" algn="ctr">
              <a:defRPr/>
            </a:pPr>
            <a:r>
              <a:rPr lang="en-US" sz="1200" smtClean="0">
                <a:solidFill>
                  <a:schemeClr val="bg1"/>
                </a:solidFill>
              </a:rPr>
              <a:t>Louvain </a:t>
            </a:r>
            <a:r>
              <a:rPr lang="en-US" sz="1200">
                <a:solidFill>
                  <a:schemeClr val="bg1"/>
                </a:solidFill>
              </a:rPr>
              <a:t>centre for Toxicology </a:t>
            </a:r>
            <a:r>
              <a:rPr lang="en-US" sz="1200" smtClean="0">
                <a:solidFill>
                  <a:schemeClr val="bg1"/>
                </a:solidFill>
              </a:rPr>
              <a:t>and Applied Pharmacology </a:t>
            </a:r>
            <a:r>
              <a:rPr lang="en-US" sz="1200">
                <a:solidFill>
                  <a:schemeClr val="bg1"/>
                </a:solidFill>
              </a:rPr>
              <a:t/>
            </a:r>
            <a:br>
              <a:rPr lang="en-US" sz="1200">
                <a:solidFill>
                  <a:schemeClr val="bg1"/>
                </a:solidFill>
              </a:rPr>
            </a:br>
            <a:r>
              <a:rPr lang="en-GB" sz="1200">
                <a:solidFill>
                  <a:schemeClr val="bg1"/>
                </a:solidFill>
              </a:rPr>
              <a:t>Université catholique de Louvain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5589240"/>
            <a:ext cx="389637" cy="865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2195736" y="1250890"/>
            <a:ext cx="6742597" cy="2365256"/>
          </a:xfrm>
          <a:prstGeom prst="roundRect">
            <a:avLst/>
          </a:prstGeom>
          <a:solidFill>
            <a:srgbClr val="00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8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</a:t>
            </a:r>
            <a:endParaRPr lang="fr-BE" sz="88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4624"/>
            <a:ext cx="6418262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smtClean="0"/>
              <a:t>The role of BELSPO in the national research on Health &amp; Environment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074317" y="1484784"/>
            <a:ext cx="1492717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BE" b="1" smtClean="0">
                <a:solidFill>
                  <a:schemeClr val="bg1">
                    <a:lumMod val="95000"/>
                  </a:schemeClr>
                </a:solidFill>
              </a:rPr>
              <a:t>Universities</a:t>
            </a:r>
            <a:endParaRPr lang="fr-BE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912777" y="1751330"/>
            <a:ext cx="1287532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BE" b="1" smtClean="0">
                <a:solidFill>
                  <a:schemeClr val="bg1">
                    <a:lumMod val="95000"/>
                  </a:schemeClr>
                </a:solidFill>
              </a:rPr>
              <a:t>Industries</a:t>
            </a:r>
            <a:endParaRPr lang="fr-BE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11760" y="2819016"/>
            <a:ext cx="2279790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BE" sz="1400" b="1" smtClean="0">
                <a:solidFill>
                  <a:schemeClr val="bg1">
                    <a:lumMod val="95000"/>
                  </a:schemeClr>
                </a:solidFill>
              </a:rPr>
              <a:t>Institute of Public Health</a:t>
            </a:r>
          </a:p>
          <a:p>
            <a:pPr algn="ctr"/>
            <a:r>
              <a:rPr lang="fr-BE" sz="1400" b="1" smtClean="0">
                <a:solidFill>
                  <a:schemeClr val="bg1">
                    <a:lumMod val="95000"/>
                  </a:schemeClr>
                </a:solidFill>
              </a:rPr>
              <a:t>(ISP-WIV)</a:t>
            </a:r>
            <a:endParaRPr lang="fr-BE" sz="1400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64288" y="2626374"/>
            <a:ext cx="1207382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BE" sz="1400" b="1" smtClean="0">
                <a:solidFill>
                  <a:schemeClr val="bg1">
                    <a:lumMod val="95000"/>
                  </a:schemeClr>
                </a:solidFill>
              </a:rPr>
              <a:t>Milieu en</a:t>
            </a:r>
          </a:p>
          <a:p>
            <a:pPr algn="ctr"/>
            <a:r>
              <a:rPr lang="fr-BE" sz="1400" b="1" smtClean="0">
                <a:solidFill>
                  <a:schemeClr val="bg1">
                    <a:lumMod val="95000"/>
                  </a:schemeClr>
                </a:solidFill>
              </a:rPr>
              <a:t>Gezondheid</a:t>
            </a:r>
            <a:endParaRPr lang="fr-BE" sz="1400" b="1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195736" y="4077071"/>
            <a:ext cx="6742597" cy="2585551"/>
            <a:chOff x="2195736" y="4077071"/>
            <a:chExt cx="6742597" cy="2585551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2195736" y="4077071"/>
              <a:ext cx="6742597" cy="2585551"/>
            </a:xfrm>
            <a:prstGeom prst="roundRect">
              <a:avLst/>
            </a:prstGeom>
            <a:solidFill>
              <a:srgbClr val="0099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8800" b="1" smtClean="0">
                  <a:solidFill>
                    <a:srgbClr val="0070C0"/>
                  </a:solidFill>
                </a:rPr>
                <a:t>FUNDING</a:t>
              </a:r>
              <a:endParaRPr lang="fr-BE" sz="8800" b="1">
                <a:solidFill>
                  <a:srgbClr val="0070C0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609996" y="4720122"/>
              <a:ext cx="1218603" cy="584775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FWO</a:t>
              </a:r>
            </a:p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FRS-FNRS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79726" y="4485019"/>
              <a:ext cx="107914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z="1200" smtClean="0">
                  <a:solidFill>
                    <a:schemeClr val="accent1"/>
                  </a:solidFill>
                </a:rPr>
                <a:t>Fundamental</a:t>
              </a:r>
              <a:endParaRPr lang="fr-BE" sz="1200">
                <a:solidFill>
                  <a:schemeClr val="accent1"/>
                </a:solidFill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829484" y="6123041"/>
              <a:ext cx="764953" cy="338554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FRSM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55933" y="5888305"/>
              <a:ext cx="71205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z="1200" smtClean="0">
                  <a:solidFill>
                    <a:schemeClr val="accent1"/>
                  </a:solidFill>
                </a:rPr>
                <a:t>medical</a:t>
              </a:r>
              <a:endParaRPr lang="fr-BE" sz="1200">
                <a:solidFill>
                  <a:schemeClr val="accent1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395633" y="5013176"/>
              <a:ext cx="1233031" cy="83099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IWT</a:t>
              </a:r>
            </a:p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FRIA</a:t>
              </a:r>
            </a:p>
            <a:p>
              <a:pPr algn="ctr"/>
              <a:r>
                <a:rPr lang="fr-BE" sz="1600" b="1" smtClean="0">
                  <a:solidFill>
                    <a:schemeClr val="accent1"/>
                  </a:solidFill>
                </a:rPr>
                <a:t>INNOVIRIS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43283" y="5792619"/>
              <a:ext cx="17491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z="1200" smtClean="0">
                  <a:solidFill>
                    <a:schemeClr val="accent1"/>
                  </a:solidFill>
                </a:rPr>
                <a:t>Applied</a:t>
              </a:r>
            </a:p>
            <a:p>
              <a:pPr algn="ctr"/>
              <a:r>
                <a:rPr lang="fr-BE" sz="1000" smtClean="0">
                  <a:solidFill>
                    <a:schemeClr val="accent1"/>
                  </a:solidFill>
                </a:rPr>
                <a:t>(innovation and technology)</a:t>
              </a:r>
              <a:endParaRPr lang="fr-BE" sz="1000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4646413" y="4438853"/>
            <a:ext cx="2085827" cy="1844366"/>
            <a:chOff x="4646413" y="4438853"/>
            <a:chExt cx="2085827" cy="1844366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4735" y="5445224"/>
              <a:ext cx="939883" cy="837995"/>
            </a:xfrm>
            <a:prstGeom prst="rect">
              <a:avLst/>
            </a:prstGeom>
          </p:spPr>
        </p:pic>
        <p:sp>
          <p:nvSpPr>
            <p:cNvPr id="22" name="ZoneTexte 21"/>
            <p:cNvSpPr txBox="1"/>
            <p:nvPr/>
          </p:nvSpPr>
          <p:spPr>
            <a:xfrm>
              <a:off x="4979958" y="5013176"/>
              <a:ext cx="1449436" cy="461665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2400" b="1" smtClean="0">
                  <a:solidFill>
                    <a:schemeClr val="bg1"/>
                  </a:solidFill>
                </a:rPr>
                <a:t>BELSPO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46413" y="4438853"/>
              <a:ext cx="208582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z="1200" smtClean="0">
                  <a:solidFill>
                    <a:schemeClr val="bg1"/>
                  </a:solidFill>
                </a:rPr>
                <a:t>Translational research</a:t>
              </a:r>
            </a:p>
            <a:p>
              <a:pPr algn="ctr"/>
              <a:r>
                <a:rPr lang="fr-BE" sz="1200" smtClean="0">
                  <a:solidFill>
                    <a:schemeClr val="bg1"/>
                  </a:solidFill>
                </a:rPr>
                <a:t>Independent from industries</a:t>
              </a:r>
            </a:p>
            <a:p>
              <a:pPr algn="ctr"/>
              <a:r>
                <a:rPr lang="fr-BE" sz="1200" smtClean="0">
                  <a:solidFill>
                    <a:schemeClr val="bg1"/>
                  </a:solidFill>
                </a:rPr>
                <a:t>Multidisciplinary</a:t>
              </a:r>
              <a:endParaRPr lang="fr-BE" sz="1200">
                <a:solidFill>
                  <a:schemeClr val="bg1"/>
                </a:solidFill>
              </a:endParaRPr>
            </a:p>
          </p:txBody>
        </p:sp>
      </p:grpSp>
      <p:sp>
        <p:nvSpPr>
          <p:cNvPr id="4" name="Rectangle à coins arrondis 3"/>
          <p:cNvSpPr/>
          <p:nvPr/>
        </p:nvSpPr>
        <p:spPr>
          <a:xfrm>
            <a:off x="3995937" y="3498008"/>
            <a:ext cx="3134192" cy="6480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3995936" y="3616146"/>
            <a:ext cx="3134192" cy="400110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BE" sz="2000" b="1" smtClean="0">
                <a:solidFill>
                  <a:srgbClr val="FF0066"/>
                </a:solidFill>
              </a:rPr>
              <a:t>Health and Environment</a:t>
            </a:r>
            <a:endParaRPr lang="fr-BE" sz="20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400" smtClean="0"/>
              <a:t>History of H&amp;E research at BELSPO till 2003</a:t>
            </a:r>
            <a:endParaRPr lang="fr-BE" sz="240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917623"/>
              </p:ext>
            </p:extLst>
          </p:nvPr>
        </p:nvGraphicFramePr>
        <p:xfrm>
          <a:off x="2627784" y="1628800"/>
          <a:ext cx="6408712" cy="377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872208"/>
                <a:gridCol w="648072"/>
                <a:gridCol w="792088"/>
                <a:gridCol w="252028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smtClean="0"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smtClean="0">
                          <a:solidFill>
                            <a:schemeClr val="bg1"/>
                          </a:solidFill>
                          <a:effectLst/>
                        </a:rPr>
                        <a:t>Program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BE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200" b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bg1"/>
                          </a:solidFill>
                          <a:effectLst/>
                        </a:rPr>
                        <a:t>Budget</a:t>
                      </a:r>
                      <a:endParaRPr lang="fr-BE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fr-FR" sz="1000" b="1" smtClean="0">
                          <a:solidFill>
                            <a:schemeClr val="bg1"/>
                          </a:solidFill>
                          <a:effectLst/>
                        </a:rPr>
                        <a:t>Number of projects</a:t>
                      </a:r>
                    </a:p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fr-BE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smtClean="0">
                          <a:solidFill>
                            <a:schemeClr val="bg1"/>
                          </a:solidFill>
                          <a:effectLst/>
                        </a:rPr>
                        <a:t>Project</a:t>
                      </a:r>
                      <a:r>
                        <a:rPr lang="fr-FR" sz="1200" b="1" baseline="0" smtClean="0">
                          <a:solidFill>
                            <a:schemeClr val="bg1"/>
                          </a:solidFill>
                          <a:effectLst/>
                        </a:rPr>
                        <a:t> distribution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BE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0099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1990-1994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ctr" eaLnBrk="1" hangingPunct="1"/>
                      <a:r>
                        <a:rPr lang="en-US" sz="1000" smtClean="0">
                          <a:solidFill>
                            <a:schemeClr val="tx1"/>
                          </a:solidFill>
                          <a:latin typeface="Arial" charset="0"/>
                        </a:rPr>
                        <a:t>Health risks:</a:t>
                      </a:r>
                    </a:p>
                    <a:p>
                      <a:pPr algn="ctr" eaLnBrk="1" hangingPunct="1"/>
                      <a:r>
                        <a:rPr lang="en-US" sz="1000" smtClean="0">
                          <a:solidFill>
                            <a:schemeClr val="tx1"/>
                          </a:solidFill>
                          <a:latin typeface="Arial" charset="0"/>
                        </a:rPr>
                        <a:t>environment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BE" sz="14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12 MEUR</a:t>
                      </a:r>
                      <a:endParaRPr lang="fr-BE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21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17 </a:t>
                      </a:r>
                      <a:r>
                        <a:rPr lang="fr-FR" sz="1000" smtClean="0">
                          <a:effectLst/>
                        </a:rPr>
                        <a:t>in </a:t>
                      </a:r>
                      <a:r>
                        <a:rPr lang="fr-FR" sz="1000" baseline="0" smtClean="0">
                          <a:effectLst/>
                        </a:rPr>
                        <a:t>toxicology and environmental health</a:t>
                      </a: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4 in ergonomics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1994-1998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Scientific</a:t>
                      </a:r>
                      <a:r>
                        <a:rPr lang="fr-FR" sz="1000" baseline="0" smtClean="0">
                          <a:effectLst/>
                        </a:rPr>
                        <a:t> support 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  <a:latin typeface="+mn-lt"/>
                        </a:rPr>
                        <a:t>ealth protection of workers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100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7.2 MEUR</a:t>
                      </a:r>
                      <a:endParaRPr lang="fr-BE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16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9 in </a:t>
                      </a:r>
                      <a:r>
                        <a:rPr lang="fr-FR" sz="1000" baseline="0" smtClean="0">
                          <a:effectLst/>
                        </a:rPr>
                        <a:t>toxicology and environmental health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>
                          <a:effectLst/>
                        </a:rPr>
                        <a:t>3 in ergonomics</a:t>
                      </a:r>
                      <a:endParaRPr lang="fr-BE" sz="100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 </a:t>
                      </a:r>
                      <a:r>
                        <a:rPr lang="fr-FR" sz="1000" smtClean="0">
                          <a:effectLst/>
                        </a:rPr>
                        <a:t>on </a:t>
                      </a:r>
                      <a:r>
                        <a:rPr lang="fr-FR" sz="1000" smtClean="0">
                          <a:effectLst/>
                          <a:latin typeface="+mn-lt"/>
                        </a:rPr>
                        <a:t>psy</a:t>
                      </a:r>
                      <a:r>
                        <a:rPr lang="fr-BE" sz="1000" smtClean="0">
                          <a:effectLst/>
                          <a:latin typeface="+mn-lt"/>
                        </a:rPr>
                        <a:t>chosocial</a:t>
                      </a:r>
                      <a:r>
                        <a:rPr lang="fr-BE" sz="1000" baseline="0" smtClean="0">
                          <a:effectLst/>
                          <a:latin typeface="+mn-lt"/>
                        </a:rPr>
                        <a:t> risks</a:t>
                      </a: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FR" sz="1000" smtClean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1998-2000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Scientific</a:t>
                      </a:r>
                      <a:r>
                        <a:rPr lang="fr-FR" sz="1000" baseline="0" smtClean="0">
                          <a:effectLst/>
                        </a:rPr>
                        <a:t> support 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  <a:latin typeface="+mn-lt"/>
                        </a:rPr>
                        <a:t>protection of workers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effectLst/>
                        </a:rPr>
                        <a:t>phase </a:t>
                      </a:r>
                      <a:r>
                        <a:rPr lang="en-GB" sz="1000">
                          <a:effectLst/>
                        </a:rPr>
                        <a:t>I</a:t>
                      </a: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0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7.2 MEUR</a:t>
                      </a:r>
                      <a:endParaRPr lang="fr-BE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11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6 in </a:t>
                      </a:r>
                      <a:r>
                        <a:rPr lang="fr-FR" sz="1000" baseline="0" smtClean="0">
                          <a:effectLst/>
                        </a:rPr>
                        <a:t>toxicology and environmental health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>
                          <a:effectLst/>
                        </a:rPr>
                        <a:t>2 in ergonomics</a:t>
                      </a:r>
                      <a:endParaRPr lang="fr-BE" sz="1000" smtClean="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3 on </a:t>
                      </a:r>
                      <a:r>
                        <a:rPr lang="fr-FR" sz="1000" smtClean="0">
                          <a:effectLst/>
                          <a:latin typeface="+mn-lt"/>
                        </a:rPr>
                        <a:t>psy</a:t>
                      </a:r>
                      <a:r>
                        <a:rPr lang="fr-BE" sz="1000" smtClean="0">
                          <a:effectLst/>
                          <a:latin typeface="+mn-lt"/>
                        </a:rPr>
                        <a:t>chosocial</a:t>
                      </a:r>
                      <a:r>
                        <a:rPr lang="fr-BE" sz="1000" baseline="0" smtClean="0">
                          <a:effectLst/>
                          <a:latin typeface="+mn-lt"/>
                        </a:rPr>
                        <a:t> risks</a:t>
                      </a:r>
                      <a:endParaRPr lang="fr-FR" sz="1000" smtClean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1999-2003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Scientific</a:t>
                      </a:r>
                      <a:r>
                        <a:rPr lang="fr-FR" sz="1000" baseline="0" smtClean="0">
                          <a:effectLst/>
                        </a:rPr>
                        <a:t> support 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  <a:latin typeface="+mn-lt"/>
                        </a:rPr>
                        <a:t>protection of workers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phase </a:t>
                      </a:r>
                      <a:r>
                        <a:rPr lang="fr-FR" sz="1000">
                          <a:effectLst/>
                        </a:rPr>
                        <a:t>II</a:t>
                      </a: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7.7 </a:t>
                      </a:r>
                      <a:r>
                        <a:rPr lang="fr-FR" sz="800" smtClean="0">
                          <a:effectLst/>
                        </a:rPr>
                        <a:t>MEUR</a:t>
                      </a:r>
                      <a:endParaRPr lang="fr-BE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9</a:t>
                      </a:r>
                      <a:endParaRPr lang="fr-BE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4 in </a:t>
                      </a:r>
                      <a:r>
                        <a:rPr lang="fr-FR" sz="1000" baseline="0" smtClean="0">
                          <a:effectLst/>
                        </a:rPr>
                        <a:t>toxicology and environmental health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>
                          <a:effectLst/>
                        </a:rPr>
                        <a:t>2 in ergonomics</a:t>
                      </a:r>
                      <a:endParaRPr lang="fr-BE" sz="1000" smtClean="0">
                        <a:effectLst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000" smtClean="0">
                          <a:effectLst/>
                        </a:rPr>
                        <a:t>3 on </a:t>
                      </a:r>
                      <a:r>
                        <a:rPr lang="fr-FR" sz="1000" smtClean="0">
                          <a:effectLst/>
                          <a:latin typeface="+mn-lt"/>
                        </a:rPr>
                        <a:t>psy</a:t>
                      </a:r>
                      <a:r>
                        <a:rPr lang="fr-BE" sz="1000" smtClean="0">
                          <a:effectLst/>
                          <a:latin typeface="+mn-lt"/>
                        </a:rPr>
                        <a:t>chosocial</a:t>
                      </a:r>
                      <a:r>
                        <a:rPr lang="fr-BE" sz="1000" baseline="0" smtClean="0">
                          <a:effectLst/>
                          <a:latin typeface="+mn-lt"/>
                        </a:rPr>
                        <a:t> risks</a:t>
                      </a:r>
                      <a:endParaRPr lang="fr-FR" sz="1000" smtClean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41588" y="2370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99792" y="5517232"/>
            <a:ext cx="2782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aseline="30000"/>
              <a:t>a</a:t>
            </a:r>
            <a:r>
              <a:rPr lang="fr-BE" b="1" baseline="30000" smtClean="0"/>
              <a:t> </a:t>
            </a:r>
            <a:r>
              <a:rPr lang="fr-BE" sz="1600" smtClean="0"/>
              <a:t>SPO: Science Policy Office</a:t>
            </a:r>
            <a:endParaRPr lang="fr-BE" sz="1600"/>
          </a:p>
        </p:txBody>
      </p:sp>
      <p:sp>
        <p:nvSpPr>
          <p:cNvPr id="7" name="ZoneTexte 6"/>
          <p:cNvSpPr txBox="1"/>
          <p:nvPr/>
        </p:nvSpPr>
        <p:spPr>
          <a:xfrm>
            <a:off x="2699792" y="5826750"/>
            <a:ext cx="6129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aseline="30000"/>
              <a:t>b</a:t>
            </a:r>
            <a:r>
              <a:rPr lang="fr-BE" b="1" baseline="30000" smtClean="0"/>
              <a:t> </a:t>
            </a:r>
            <a:r>
              <a:rPr lang="fr-BE" sz="1600" smtClean="0"/>
              <a:t>OSTC: federal Office for Scientific, Technical and Cultural affairs</a:t>
            </a:r>
            <a:endParaRPr lang="fr-BE" sz="1600"/>
          </a:p>
        </p:txBody>
      </p:sp>
      <p:sp>
        <p:nvSpPr>
          <p:cNvPr id="8" name="Accolade ouvrante 7"/>
          <p:cNvSpPr/>
          <p:nvPr/>
        </p:nvSpPr>
        <p:spPr>
          <a:xfrm>
            <a:off x="2518272" y="2204864"/>
            <a:ext cx="86196" cy="57606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Accolade ouvrante 8"/>
          <p:cNvSpPr/>
          <p:nvPr/>
        </p:nvSpPr>
        <p:spPr>
          <a:xfrm>
            <a:off x="2524336" y="2827338"/>
            <a:ext cx="80132" cy="254587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1968086" y="2302750"/>
            <a:ext cx="681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400" b="1" smtClean="0"/>
              <a:t>SPO</a:t>
            </a:r>
            <a:r>
              <a:rPr lang="fr-BE" sz="1400" baseline="30000" smtClean="0"/>
              <a:t>a</a:t>
            </a:r>
            <a:r>
              <a:rPr lang="fr-BE" sz="1400" b="1" smtClean="0"/>
              <a:t> </a:t>
            </a:r>
            <a:endParaRPr lang="fr-BE" sz="1400" b="1"/>
          </a:p>
        </p:txBody>
      </p:sp>
      <p:sp>
        <p:nvSpPr>
          <p:cNvPr id="11" name="Rectangle 10"/>
          <p:cNvSpPr/>
          <p:nvPr/>
        </p:nvSpPr>
        <p:spPr>
          <a:xfrm>
            <a:off x="1870200" y="3906985"/>
            <a:ext cx="806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400" b="1" smtClean="0"/>
              <a:t>OSTC</a:t>
            </a:r>
            <a:r>
              <a:rPr lang="fr-BE" sz="1400" baseline="30000" smtClean="0"/>
              <a:t>b</a:t>
            </a:r>
            <a:r>
              <a:rPr lang="fr-BE" sz="1400" b="1" smtClean="0"/>
              <a:t> </a:t>
            </a:r>
            <a:endParaRPr lang="fr-BE" sz="1400" b="1"/>
          </a:p>
        </p:txBody>
      </p:sp>
    </p:spTree>
    <p:extLst>
      <p:ext uri="{BB962C8B-B14F-4D97-AF65-F5344CB8AC3E}">
        <p14:creationId xmlns:p14="http://schemas.microsoft.com/office/powerpoint/2010/main" val="42824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60346" y="947373"/>
            <a:ext cx="1535341" cy="58477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800" smtClean="0">
                <a:solidFill>
                  <a:srgbClr val="000066"/>
                </a:solidFill>
                <a:latin typeface="Arial" charset="0"/>
              </a:rPr>
              <a:t>User and political needs </a:t>
            </a:r>
            <a:endParaRPr lang="en-US" sz="800">
              <a:solidFill>
                <a:srgbClr val="000066"/>
              </a:solidFill>
              <a:latin typeface="Arial" charset="0"/>
            </a:endParaRPr>
          </a:p>
          <a:p>
            <a:pPr algn="ctr" eaLnBrk="1" hangingPunct="1"/>
            <a:r>
              <a:rPr lang="en-US" sz="800" smtClean="0">
                <a:solidFill>
                  <a:srgbClr val="000066"/>
                </a:solidFill>
                <a:latin typeface="Arial" charset="0"/>
              </a:rPr>
              <a:t>Scientific potential in Belgium</a:t>
            </a:r>
            <a:endParaRPr lang="en-US" sz="800">
              <a:solidFill>
                <a:srgbClr val="000066"/>
              </a:solidFill>
              <a:latin typeface="Arial" charset="0"/>
            </a:endParaRPr>
          </a:p>
          <a:p>
            <a:pPr algn="ctr" eaLnBrk="1" hangingPunct="1"/>
            <a:r>
              <a:rPr lang="en-US" sz="800" smtClean="0">
                <a:solidFill>
                  <a:srgbClr val="000066"/>
                </a:solidFill>
                <a:latin typeface="Arial" charset="0"/>
              </a:rPr>
              <a:t>New technologies</a:t>
            </a:r>
            <a:endParaRPr lang="en-US" sz="800">
              <a:solidFill>
                <a:srgbClr val="000066"/>
              </a:solidFill>
              <a:latin typeface="Arial" charset="0"/>
            </a:endParaRPr>
          </a:p>
          <a:p>
            <a:pPr algn="ctr" eaLnBrk="1" hangingPunct="1"/>
            <a:r>
              <a:rPr lang="en-US" sz="800" smtClean="0">
                <a:solidFill>
                  <a:srgbClr val="000066"/>
                </a:solidFill>
                <a:latin typeface="Arial" charset="0"/>
              </a:rPr>
              <a:t>European </a:t>
            </a:r>
            <a:r>
              <a:rPr lang="en-US" sz="800">
                <a:solidFill>
                  <a:srgbClr val="000066"/>
                </a:solidFill>
                <a:latin typeface="Arial" charset="0"/>
              </a:rPr>
              <a:t>d</a:t>
            </a:r>
            <a:r>
              <a:rPr lang="en-US" sz="800" smtClean="0">
                <a:solidFill>
                  <a:srgbClr val="000066"/>
                </a:solidFill>
                <a:latin typeface="Arial" charset="0"/>
              </a:rPr>
              <a:t>irectives</a:t>
            </a:r>
            <a:endParaRPr lang="en-US" sz="800">
              <a:solidFill>
                <a:srgbClr val="000066"/>
              </a:solidFill>
              <a:latin typeface="Arial" charset="0"/>
            </a:endParaRPr>
          </a:p>
        </p:txBody>
      </p:sp>
      <p:grpSp>
        <p:nvGrpSpPr>
          <p:cNvPr id="57352" name="Groupe 57351"/>
          <p:cNvGrpSpPr/>
          <p:nvPr/>
        </p:nvGrpSpPr>
        <p:grpSpPr>
          <a:xfrm>
            <a:off x="1708932" y="1678478"/>
            <a:ext cx="7914673" cy="4879416"/>
            <a:chOff x="1700306" y="1080928"/>
            <a:chExt cx="7914673" cy="4879416"/>
          </a:xfrm>
        </p:grpSpPr>
        <p:sp>
          <p:nvSpPr>
            <p:cNvPr id="66" name="Rectangle 65"/>
            <p:cNvSpPr/>
            <p:nvPr/>
          </p:nvSpPr>
          <p:spPr>
            <a:xfrm>
              <a:off x="2051720" y="3356992"/>
              <a:ext cx="1514049" cy="90722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noFill/>
              </a:endParaRPr>
            </a:p>
          </p:txBody>
        </p:sp>
        <p:grpSp>
          <p:nvGrpSpPr>
            <p:cNvPr id="57351" name="Groupe 57350"/>
            <p:cNvGrpSpPr/>
            <p:nvPr/>
          </p:nvGrpSpPr>
          <p:grpSpPr>
            <a:xfrm>
              <a:off x="1700306" y="1080928"/>
              <a:ext cx="7914673" cy="4879416"/>
              <a:chOff x="1700306" y="1080928"/>
              <a:chExt cx="7914673" cy="4879416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3321253" y="4258592"/>
                <a:ext cx="242633" cy="161446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7350" name="Rectangle 57349"/>
              <p:cNvSpPr/>
              <p:nvPr/>
            </p:nvSpPr>
            <p:spPr>
              <a:xfrm>
                <a:off x="2051720" y="4262810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212746" y="4263355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376524" y="4264218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537792" y="4264218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99060" y="4264218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861060" y="4263355"/>
                <a:ext cx="162000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015969" y="4262810"/>
                <a:ext cx="301465" cy="16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grpSp>
            <p:nvGrpSpPr>
              <p:cNvPr id="57349" name="Groupe 57348"/>
              <p:cNvGrpSpPr/>
              <p:nvPr/>
            </p:nvGrpSpPr>
            <p:grpSpPr>
              <a:xfrm>
                <a:off x="1700306" y="1080928"/>
                <a:ext cx="7914673" cy="4879416"/>
                <a:chOff x="1700306" y="1080928"/>
                <a:chExt cx="7914673" cy="4879416"/>
              </a:xfrm>
            </p:grpSpPr>
            <p:grpSp>
              <p:nvGrpSpPr>
                <p:cNvPr id="57348" name="Groupe 57347"/>
                <p:cNvGrpSpPr/>
                <p:nvPr/>
              </p:nvGrpSpPr>
              <p:grpSpPr>
                <a:xfrm>
                  <a:off x="1700306" y="1080928"/>
                  <a:ext cx="7914673" cy="4879416"/>
                  <a:chOff x="1628298" y="1080928"/>
                  <a:chExt cx="7914673" cy="4879416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5516730" y="3354678"/>
                    <a:ext cx="1514049" cy="2522594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rgbClr val="0000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BE"/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>
                  <a:xfrm>
                    <a:off x="7028898" y="3356992"/>
                    <a:ext cx="1935590" cy="252028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rgbClr val="0000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BE"/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3491879" y="1080928"/>
                    <a:ext cx="2027863" cy="4796344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rgbClr val="0000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BE"/>
                  </a:p>
                </p:txBody>
              </p:sp>
              <p:sp>
                <p:nvSpPr>
                  <p:cNvPr id="35" name="Rectangle 34"/>
                  <p:cNvSpPr/>
                  <p:nvPr/>
                </p:nvSpPr>
                <p:spPr>
                  <a:xfrm>
                    <a:off x="1979712" y="3354678"/>
                    <a:ext cx="1514049" cy="2522594"/>
                  </a:xfrm>
                  <a:prstGeom prst="rect">
                    <a:avLst/>
                  </a:prstGeom>
                  <a:noFill/>
                  <a:ln>
                    <a:solidFill>
                      <a:srgbClr val="0000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BE"/>
                  </a:p>
                </p:txBody>
              </p:sp>
              <p:sp>
                <p:nvSpPr>
                  <p:cNvPr id="1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8298" y="3490809"/>
                    <a:ext cx="2209800" cy="5078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2006-2010</a:t>
                    </a:r>
                  </a:p>
                  <a:p>
                    <a:pPr algn="ctr"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Science for a Sustainable</a:t>
                    </a:r>
                  </a:p>
                  <a:p>
                    <a:pPr algn="ctr"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Development </a:t>
                    </a: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(SSD)</a:t>
                    </a:r>
                  </a:p>
                </p:txBody>
              </p:sp>
              <p:sp>
                <p:nvSpPr>
                  <p:cNvPr id="17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1977831" y="4077072"/>
                    <a:ext cx="1514049" cy="185738"/>
                  </a:xfrm>
                  <a:prstGeom prst="rect">
                    <a:avLst/>
                  </a:prstGeom>
                  <a:noFill/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 sz="800">
                        <a:solidFill>
                          <a:srgbClr val="000066"/>
                        </a:solidFill>
                        <a:latin typeface="Arial" charset="0"/>
                      </a:rPr>
                      <a:t>8 </a:t>
                    </a:r>
                    <a:r>
                      <a:rPr lang="en-US" sz="800" smtClean="0">
                        <a:solidFill>
                          <a:srgbClr val="000066"/>
                        </a:solidFill>
                        <a:latin typeface="Arial" charset="0"/>
                      </a:rPr>
                      <a:t>thematics</a:t>
                    </a:r>
                    <a:endParaRPr lang="en-US" sz="800">
                      <a:solidFill>
                        <a:srgbClr val="000066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91880" y="3437626"/>
                    <a:ext cx="2565400" cy="13388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- Sustainable development</a:t>
                    </a:r>
                  </a:p>
                  <a:p>
                    <a:pPr eaLnBrk="1" hangingPunct="1">
                      <a:buFontTx/>
                      <a:buChar char="-"/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Support to the authorities</a:t>
                    </a:r>
                  </a:p>
                  <a:p>
                    <a:pPr eaLnBrk="1" hangingPunct="1">
                      <a:buFontTx/>
                      <a:buChar char="-"/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EU and national directives :</a:t>
                    </a:r>
                  </a:p>
                  <a:p>
                    <a:pPr eaLnBrk="1" hangingPunct="1"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 environment, mobility,</a:t>
                    </a:r>
                  </a:p>
                  <a:p>
                    <a:pPr eaLnBrk="1" hangingPunct="1"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 multidisciplinary approach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  <a:p>
                    <a:pPr eaLnBrk="1" hangingPunct="1"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- Internationalization</a:t>
                    </a:r>
                  </a:p>
                  <a:p>
                    <a:pPr eaLnBrk="1" hangingPunct="1">
                      <a:buFontTx/>
                      <a:buChar char="-"/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Strengthening of the scientific</a:t>
                    </a:r>
                  </a:p>
                  <a:p>
                    <a:pPr eaLnBrk="1" hangingPunct="1"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 potential</a:t>
                    </a:r>
                  </a:p>
                  <a:p>
                    <a:pPr eaLnBrk="1" hangingPunct="1">
                      <a:defRPr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- Populations at risk</a:t>
                    </a:r>
                  </a:p>
                </p:txBody>
              </p:sp>
              <p:sp>
                <p:nvSpPr>
                  <p:cNvPr id="27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27680" y="3429000"/>
                    <a:ext cx="2751138" cy="7848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Effects of the environment</a:t>
                    </a:r>
                  </a:p>
                  <a:p>
                    <a:pPr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on health: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  <a:p>
                    <a:pPr eaLnBrk="1" hangingPunct="1">
                      <a:buFontTx/>
                      <a:buChar char="-"/>
                    </a:pP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Nanomaterials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  <a:p>
                    <a:pPr eaLnBrk="1" hangingPunct="1">
                      <a:buFontTx/>
                      <a:buChar char="-"/>
                    </a:pP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Indoor and outdoor</a:t>
                    </a:r>
                  </a:p>
                  <a:p>
                    <a:pPr eaLnBrk="1" hangingPunct="1"/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air quality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" name="Text Box 1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53771" y="3420374"/>
                    <a:ext cx="2489200" cy="10618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buFontTx/>
                      <a:buChar char="-"/>
                    </a:pP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C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onsortium of multidisciplinary</a:t>
                    </a:r>
                  </a:p>
                  <a:p>
                    <a:pPr eaLnBrk="1" hangingPunct="1"/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 education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  <a:p>
                    <a:pPr eaLnBrk="1" hangingPunct="1">
                      <a:buFontTx/>
                      <a:buChar char="-"/>
                    </a:pP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Strengthening of Belgian</a:t>
                    </a:r>
                  </a:p>
                  <a:p>
                    <a:pPr eaLnBrk="1" hangingPunct="1"/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research quality</a:t>
                    </a:r>
                  </a:p>
                  <a:p>
                    <a:pPr eaLnBrk="1" hangingPunct="1">
                      <a:buFontTx/>
                      <a:buChar char="-"/>
                    </a:pP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I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nternationale dissemination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  <a:p>
                    <a:pPr eaLnBrk="1" hangingPunct="1">
                      <a:buFontTx/>
                      <a:buChar char="-"/>
                    </a:pPr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Recommendations in support</a:t>
                    </a:r>
                  </a:p>
                  <a:p>
                    <a:pPr eaLnBrk="1" hangingPunct="1"/>
                    <a:r>
                      <a:rPr lang="en-US" sz="900">
                        <a:solidFill>
                          <a:srgbClr val="000066"/>
                        </a:solidFill>
                        <a:latin typeface="Arial" charset="0"/>
                      </a:rPr>
                      <a:t> </a:t>
                    </a:r>
                    <a:r>
                      <a:rPr lang="en-US" sz="900" smtClean="0">
                        <a:solidFill>
                          <a:srgbClr val="000066"/>
                        </a:solidFill>
                        <a:latin typeface="Arial" charset="0"/>
                      </a:rPr>
                      <a:t> of the authorities</a:t>
                    </a:r>
                    <a:endParaRPr lang="en-US" sz="900">
                      <a:solidFill>
                        <a:srgbClr val="000066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1" name="Text Box 1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38357" y="4245347"/>
                    <a:ext cx="243978" cy="6463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N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G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Y</a:t>
                    </a:r>
                  </a:p>
                </p:txBody>
              </p:sp>
              <p:sp>
                <p:nvSpPr>
                  <p:cNvPr id="12" name="Text Box 1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1835" y="4245347"/>
                    <a:ext cx="243977" cy="923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N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P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</p:txBody>
              </p:sp>
              <p:sp>
                <p:nvSpPr>
                  <p:cNvPr id="13" name="Text Box 1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62202" y="4245347"/>
                    <a:ext cx="243978" cy="923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G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-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F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14" name="Text Box 1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22120" y="4245347"/>
                    <a:ext cx="248786" cy="7386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C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L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I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M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15" name="Text Box 1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87296" y="4245347"/>
                    <a:ext cx="243977" cy="12003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B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I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D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I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V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I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Y</a:t>
                    </a:r>
                  </a:p>
                </p:txBody>
              </p:sp>
              <p:sp>
                <p:nvSpPr>
                  <p:cNvPr id="16" name="Text Box 1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52633" y="4245347"/>
                    <a:ext cx="248786" cy="10156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M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O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P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H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18" name="Text Box 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34794" y="4397747"/>
                    <a:ext cx="240771" cy="83099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C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19" name="Text Box 1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5281" y="4245347"/>
                    <a:ext cx="240771" cy="12003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T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N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V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E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S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A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sz="600" b="1" smtClean="0">
                        <a:solidFill>
                          <a:srgbClr val="214263"/>
                        </a:solidFill>
                        <a:latin typeface="Arial" charset="0"/>
                      </a:rPr>
                      <a:t>L</a:t>
                    </a:r>
                  </a:p>
                  <a:p>
                    <a:pPr algn="ctr" eaLnBrk="1" hangingPunct="1">
                      <a:defRPr/>
                    </a:pPr>
                    <a:endParaRPr lang="en-US" sz="600" b="1" smtClean="0">
                      <a:solidFill>
                        <a:srgbClr val="214263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0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45427" y="4267573"/>
                    <a:ext cx="269626" cy="169277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800" b="1" smtClean="0">
                        <a:solidFill>
                          <a:srgbClr val="214263"/>
                        </a:solidFill>
                        <a:latin typeface="Arial Black" pitchFamily="34" charset="0"/>
                      </a:rPr>
                      <a:t>H</a:t>
                    </a:r>
                  </a:p>
                  <a:p>
                    <a:pPr algn="ctr" eaLnBrk="1" hangingPunct="1"/>
                    <a:r>
                      <a:rPr lang="en-US" sz="800" b="1" smtClean="0">
                        <a:solidFill>
                          <a:srgbClr val="214263"/>
                        </a:solidFill>
                        <a:latin typeface="Arial Black" pitchFamily="34" charset="0"/>
                      </a:rPr>
                      <a:t>E</a:t>
                    </a:r>
                  </a:p>
                  <a:p>
                    <a:pPr algn="ctr" eaLnBrk="1" hangingPunct="1"/>
                    <a:r>
                      <a:rPr lang="en-US" sz="800" b="1" smtClean="0">
                        <a:solidFill>
                          <a:srgbClr val="214263"/>
                        </a:solidFill>
                        <a:latin typeface="Arial Black" pitchFamily="34" charset="0"/>
                      </a:rPr>
                      <a:t>A</a:t>
                    </a:r>
                  </a:p>
                  <a:p>
                    <a:pPr algn="ctr" eaLnBrk="1" hangingPunct="1"/>
                    <a:r>
                      <a:rPr lang="en-US" sz="800" b="1" smtClean="0">
                        <a:solidFill>
                          <a:srgbClr val="214263"/>
                        </a:solidFill>
                        <a:latin typeface="Arial Black" pitchFamily="34" charset="0"/>
                      </a:rPr>
                      <a:t>L</a:t>
                    </a:r>
                  </a:p>
                  <a:p>
                    <a:pPr algn="ctr" eaLnBrk="1" hangingPunct="1"/>
                    <a:r>
                      <a:rPr lang="en-US" sz="800" b="1" smtClean="0">
                        <a:solidFill>
                          <a:srgbClr val="214263"/>
                        </a:solidFill>
                        <a:latin typeface="Arial Black" pitchFamily="34" charset="0"/>
                      </a:rPr>
                      <a:t>T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H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/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E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N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V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I</a:t>
                    </a:r>
                  </a:p>
                  <a:p>
                    <a:pPr algn="ctr" eaLnBrk="1" hangingPunct="1"/>
                    <a:r>
                      <a:rPr lang="en-US" sz="800" b="1">
                        <a:solidFill>
                          <a:srgbClr val="214263"/>
                        </a:solidFill>
                        <a:latin typeface="Arial Black" pitchFamily="34" charset="0"/>
                      </a:rPr>
                      <a:t>R</a:t>
                    </a:r>
                  </a:p>
                  <a:p>
                    <a:pPr algn="ctr" eaLnBrk="1" hangingPunct="1"/>
                    <a:endParaRPr lang="en-US" sz="800" b="1">
                      <a:solidFill>
                        <a:srgbClr val="214263"/>
                      </a:solidFill>
                      <a:latin typeface="Arial Black" pitchFamily="34" charset="0"/>
                    </a:endParaRPr>
                  </a:p>
                </p:txBody>
              </p:sp>
            </p:grpSp>
            <p:sp>
              <p:nvSpPr>
                <p:cNvPr id="51" name="AutoShape 100"/>
                <p:cNvSpPr>
                  <a:spLocks noChangeArrowheads="1"/>
                </p:cNvSpPr>
                <p:nvPr/>
              </p:nvSpPr>
              <p:spPr bwMode="auto">
                <a:xfrm>
                  <a:off x="2691166" y="3196208"/>
                  <a:ext cx="228600" cy="304800"/>
                </a:xfrm>
                <a:prstGeom prst="downArrow">
                  <a:avLst>
                    <a:gd name="adj1" fmla="val 50000"/>
                    <a:gd name="adj2" fmla="val 33333"/>
                  </a:avLst>
                </a:prstGeom>
                <a:solidFill>
                  <a:srgbClr val="0000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BE"/>
                </a:p>
              </p:txBody>
            </p:sp>
          </p:grpSp>
        </p:grpSp>
      </p:grpSp>
      <p:grpSp>
        <p:nvGrpSpPr>
          <p:cNvPr id="57347" name="Groupe 57346"/>
          <p:cNvGrpSpPr/>
          <p:nvPr/>
        </p:nvGrpSpPr>
        <p:grpSpPr>
          <a:xfrm>
            <a:off x="1819158" y="1676164"/>
            <a:ext cx="8081434" cy="2280692"/>
            <a:chOff x="1738524" y="1078614"/>
            <a:chExt cx="8081434" cy="2280692"/>
          </a:xfrm>
        </p:grpSpPr>
        <p:sp>
          <p:nvSpPr>
            <p:cNvPr id="34" name="Rectangle 33"/>
            <p:cNvSpPr/>
            <p:nvPr/>
          </p:nvSpPr>
          <p:spPr>
            <a:xfrm>
              <a:off x="1979712" y="2499208"/>
              <a:ext cx="1514049" cy="857784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91880" y="1078614"/>
              <a:ext cx="1872208" cy="2276064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027017" y="2501522"/>
              <a:ext cx="1937471" cy="857784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1738524" y="2679267"/>
              <a:ext cx="1981200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Phase 1(1998-2000)</a:t>
              </a:r>
            </a:p>
            <a:p>
              <a:pPr algn="ctr"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Phase 2 (1999-2003)</a:t>
              </a:r>
            </a:p>
            <a:p>
              <a:pPr algn="ctr"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P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rotection of workers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491880" y="2763676"/>
              <a:ext cx="34131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Consideration of legal and</a:t>
              </a:r>
            </a:p>
            <a:p>
              <a:pPr eaLnBrk="1" hangingPunct="1"/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  ethical factors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7068821" y="2797077"/>
              <a:ext cx="275113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-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Data valorization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50" name="AutoShape 100"/>
            <p:cNvSpPr>
              <a:spLocks noChangeArrowheads="1"/>
            </p:cNvSpPr>
            <p:nvPr/>
          </p:nvSpPr>
          <p:spPr bwMode="auto">
            <a:xfrm>
              <a:off x="2619158" y="2348880"/>
              <a:ext cx="228600" cy="304800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BE"/>
            </a:p>
          </p:txBody>
        </p:sp>
      </p:grpSp>
      <p:grpSp>
        <p:nvGrpSpPr>
          <p:cNvPr id="57345" name="Groupe 57344"/>
          <p:cNvGrpSpPr/>
          <p:nvPr/>
        </p:nvGrpSpPr>
        <p:grpSpPr>
          <a:xfrm>
            <a:off x="1821084" y="1679656"/>
            <a:ext cx="8088134" cy="2272572"/>
            <a:chOff x="1740450" y="1082106"/>
            <a:chExt cx="8088134" cy="2272572"/>
          </a:xfrm>
        </p:grpSpPr>
        <p:sp>
          <p:nvSpPr>
            <p:cNvPr id="37" name="Rectangle 36"/>
            <p:cNvSpPr/>
            <p:nvPr/>
          </p:nvSpPr>
          <p:spPr>
            <a:xfrm>
              <a:off x="3491880" y="1082106"/>
              <a:ext cx="1706562" cy="142172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3491881" y="1844824"/>
              <a:ext cx="170656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-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Risks for workers: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identification and evaluation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Multidisciplinary approach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Socio-economical </a:t>
              </a: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f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actors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79712" y="1790068"/>
              <a:ext cx="1514049" cy="71376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16730" y="1790068"/>
              <a:ext cx="1514049" cy="156461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027017" y="1790068"/>
              <a:ext cx="1937471" cy="71376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1740450" y="1958720"/>
              <a:ext cx="2006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1994-98</a:t>
              </a:r>
            </a:p>
            <a:p>
              <a:pPr algn="ctr" eaLnBrk="1" hangingPunct="1"/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Health protection of workers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5519743" y="2178986"/>
              <a:ext cx="275113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Toxicology and</a:t>
              </a:r>
            </a:p>
            <a:p>
              <a:pPr eaLnBrk="1" hangingPunct="1"/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 environmental health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Ergonomics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Psycho-social risks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7077447" y="1956054"/>
              <a:ext cx="27511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Method </a:t>
              </a: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v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alidation 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9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en-US" sz="900" smtClean="0">
                  <a:solidFill>
                    <a:srgbClr val="000066"/>
                  </a:solidFill>
                  <a:latin typeface="Arial" charset="0"/>
                </a:rPr>
                <a:t>Establishment of standards</a:t>
              </a:r>
              <a:endParaRPr lang="en-US" sz="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49" name="AutoShape 100"/>
            <p:cNvSpPr>
              <a:spLocks noChangeArrowheads="1"/>
            </p:cNvSpPr>
            <p:nvPr/>
          </p:nvSpPr>
          <p:spPr bwMode="auto">
            <a:xfrm>
              <a:off x="2619158" y="1671930"/>
              <a:ext cx="228600" cy="304800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BE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058465" y="1498128"/>
            <a:ext cx="7842127" cy="5315248"/>
            <a:chOff x="2058465" y="1498128"/>
            <a:chExt cx="7842127" cy="5315248"/>
          </a:xfrm>
        </p:grpSpPr>
        <p:grpSp>
          <p:nvGrpSpPr>
            <p:cNvPr id="57344" name="Groupe 57343"/>
            <p:cNvGrpSpPr/>
            <p:nvPr/>
          </p:nvGrpSpPr>
          <p:grpSpPr>
            <a:xfrm>
              <a:off x="2058465" y="1498128"/>
              <a:ext cx="7842127" cy="4976694"/>
              <a:chOff x="1977831" y="900578"/>
              <a:chExt cx="7842127" cy="4976694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977831" y="1078614"/>
                <a:ext cx="1514049" cy="713768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491880" y="1078614"/>
                <a:ext cx="1584176" cy="713768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516730" y="1078614"/>
                <a:ext cx="1514049" cy="713768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027017" y="1078614"/>
                <a:ext cx="1937471" cy="713768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979712" y="1082106"/>
                <a:ext cx="6984776" cy="4795166"/>
              </a:xfrm>
              <a:prstGeom prst="rect">
                <a:avLst/>
              </a:prstGeom>
              <a:noFill/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5" name="AutoShape 100"/>
              <p:cNvSpPr>
                <a:spLocks noChangeArrowheads="1"/>
              </p:cNvSpPr>
              <p:nvPr/>
            </p:nvSpPr>
            <p:spPr bwMode="auto">
              <a:xfrm>
                <a:off x="2619158" y="900578"/>
                <a:ext cx="228600" cy="304800"/>
              </a:xfrm>
              <a:prstGeom prst="downArrow">
                <a:avLst>
                  <a:gd name="adj1" fmla="val 50000"/>
                  <a:gd name="adj2" fmla="val 33333"/>
                </a:avLst>
              </a:prstGeom>
              <a:solidFill>
                <a:srgbClr val="000066"/>
              </a:solidFill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BE">
                  <a:solidFill>
                    <a:srgbClr val="000066"/>
                  </a:solidFill>
                </a:endParaRPr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2330403" y="1182081"/>
                <a:ext cx="819455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1990-94</a:t>
                </a:r>
              </a:p>
              <a:p>
                <a:pPr algn="ctr" eaLnBrk="1" hangingPunct="1"/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Health risks: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  <a:p>
                <a:pPr algn="ctr" eaLnBrk="1" hangingPunct="1"/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environment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3495954" y="1196752"/>
                <a:ext cx="253047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Health risks:</a:t>
                </a:r>
              </a:p>
              <a:p>
                <a:pPr eaLnBrk="1" hangingPunct="1">
                  <a:defRPr/>
                </a:pP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identification and </a:t>
                </a:r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e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valuation</a:t>
                </a:r>
              </a:p>
            </p:txBody>
          </p:sp>
          <p:sp>
            <p:nvSpPr>
              <p:cNvPr id="25" name="Text Box 8"/>
              <p:cNvSpPr txBox="1">
                <a:spLocks noChangeArrowheads="1"/>
              </p:cNvSpPr>
              <p:nvPr/>
            </p:nvSpPr>
            <p:spPr bwMode="auto">
              <a:xfrm>
                <a:off x="5527680" y="1193702"/>
                <a:ext cx="2751138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FontTx/>
                  <a:buChar char="-"/>
                </a:pPr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 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Toxicology and</a:t>
                </a:r>
              </a:p>
              <a:p>
                <a:pPr eaLnBrk="1" hangingPunct="1"/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 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 environmental health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  <a:p>
                <a:pPr eaLnBrk="1" hangingPunct="1">
                  <a:buFontTx/>
                  <a:buChar char="-"/>
                </a:pPr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 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Ergonomics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29" name="Text Box 9"/>
              <p:cNvSpPr txBox="1">
                <a:spLocks noChangeArrowheads="1"/>
              </p:cNvSpPr>
              <p:nvPr/>
            </p:nvSpPr>
            <p:spPr bwMode="auto">
              <a:xfrm>
                <a:off x="7068821" y="1193702"/>
                <a:ext cx="275113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FontTx/>
                  <a:buChar char="-"/>
                </a:pPr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 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News methods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  <a:p>
                <a:pPr eaLnBrk="1" hangingPunct="1">
                  <a:buFontTx/>
                  <a:buChar char="-"/>
                </a:pPr>
                <a:r>
                  <a:rPr lang="en-US" sz="900">
                    <a:solidFill>
                      <a:srgbClr val="000066"/>
                    </a:solidFill>
                    <a:latin typeface="Arial" charset="0"/>
                  </a:rPr>
                  <a:t> </a:t>
                </a:r>
                <a:r>
                  <a:rPr lang="en-US" sz="900" smtClean="0">
                    <a:solidFill>
                      <a:srgbClr val="000066"/>
                    </a:solidFill>
                    <a:latin typeface="Arial" charset="0"/>
                  </a:rPr>
                  <a:t>Data banks</a:t>
                </a:r>
                <a:endParaRPr lang="en-US" sz="900">
                  <a:solidFill>
                    <a:srgbClr val="000066"/>
                  </a:solidFill>
                  <a:latin typeface="Arial" charset="0"/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2132354" y="6474822"/>
              <a:ext cx="13805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66"/>
                  </a:solidFill>
                </a:rPr>
                <a:t>PROGRAMS</a:t>
              </a:r>
              <a:endParaRPr lang="fr-BE" sz="160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58904" y="6474822"/>
              <a:ext cx="14590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66"/>
                  </a:solidFill>
                </a:rPr>
                <a:t>OBJECTIVES</a:t>
              </a:r>
              <a:endParaRPr lang="fr-BE" sz="160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676476" y="6474822"/>
              <a:ext cx="135242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66"/>
                  </a:solidFill>
                </a:rPr>
                <a:t>THEMATICS</a:t>
              </a:r>
              <a:endParaRPr lang="fr-BE" sz="160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518355" y="6474822"/>
              <a:ext cx="111197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66"/>
                  </a:solidFill>
                </a:rPr>
                <a:t>RESULTS</a:t>
              </a:r>
              <a:endParaRPr lang="fr-BE" sz="1600"/>
            </a:p>
          </p:txBody>
        </p:sp>
      </p:grp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94416" y="-125270"/>
            <a:ext cx="6418262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smtClean="0"/>
              <a:t>BELSPO programs in H&amp;E from 1990 till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8538" y="44624"/>
            <a:ext cx="6418262" cy="1143000"/>
          </a:xfrm>
        </p:spPr>
        <p:txBody>
          <a:bodyPr/>
          <a:lstStyle/>
          <a:p>
            <a:r>
              <a:rPr lang="fr-BE" sz="2800" smtClean="0"/>
              <a:t>Determinants and objectives of SSD</a:t>
            </a:r>
            <a:endParaRPr lang="fr-BE" sz="2800"/>
          </a:p>
        </p:txBody>
      </p:sp>
      <p:sp>
        <p:nvSpPr>
          <p:cNvPr id="42" name="Rectangle 41"/>
          <p:cNvSpPr/>
          <p:nvPr/>
        </p:nvSpPr>
        <p:spPr>
          <a:xfrm>
            <a:off x="3480377" y="1412776"/>
            <a:ext cx="4752528" cy="933401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Rectangle 1027"/>
          <p:cNvSpPr>
            <a:spLocks noChangeArrowheads="1"/>
          </p:cNvSpPr>
          <p:nvPr/>
        </p:nvSpPr>
        <p:spPr bwMode="auto">
          <a:xfrm>
            <a:off x="3694466" y="1436737"/>
            <a:ext cx="430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smtClean="0">
                <a:latin typeface="Arial" pitchFamily="34" charset="0"/>
              </a:rPr>
              <a:t>Towards a sustainable development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44" name="Rectangle 1028"/>
          <p:cNvSpPr>
            <a:spLocks noChangeArrowheads="1"/>
          </p:cNvSpPr>
          <p:nvPr/>
        </p:nvSpPr>
        <p:spPr bwMode="auto">
          <a:xfrm>
            <a:off x="3694466" y="1893937"/>
            <a:ext cx="43053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/>
            <a:endParaRPr lang="fr-FR">
              <a:latin typeface="Arial" pitchFamily="34" charset="0"/>
            </a:endParaRPr>
          </a:p>
        </p:txBody>
      </p:sp>
      <p:sp>
        <p:nvSpPr>
          <p:cNvPr id="45" name="Rectangle 1032"/>
          <p:cNvSpPr>
            <a:spLocks noChangeArrowheads="1"/>
          </p:cNvSpPr>
          <p:nvPr/>
        </p:nvSpPr>
        <p:spPr bwMode="auto">
          <a:xfrm>
            <a:off x="6370196" y="1893937"/>
            <a:ext cx="162956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46" name="Rectangle 1033"/>
          <p:cNvSpPr>
            <a:spLocks noChangeArrowheads="1"/>
          </p:cNvSpPr>
          <p:nvPr/>
        </p:nvSpPr>
        <p:spPr bwMode="auto">
          <a:xfrm>
            <a:off x="4989865" y="1893937"/>
            <a:ext cx="13803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47" name="Rectangle 1034"/>
          <p:cNvSpPr>
            <a:spLocks noChangeArrowheads="1"/>
          </p:cNvSpPr>
          <p:nvPr/>
        </p:nvSpPr>
        <p:spPr bwMode="auto">
          <a:xfrm>
            <a:off x="3694466" y="1893937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48" name="Rectangle 1026"/>
          <p:cNvSpPr>
            <a:spLocks noChangeArrowheads="1"/>
          </p:cNvSpPr>
          <p:nvPr/>
        </p:nvSpPr>
        <p:spPr bwMode="auto">
          <a:xfrm>
            <a:off x="6551966" y="3722737"/>
            <a:ext cx="338138" cy="1554088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49" name="Rectangle 1029"/>
          <p:cNvSpPr>
            <a:spLocks noChangeArrowheads="1"/>
          </p:cNvSpPr>
          <p:nvPr/>
        </p:nvSpPr>
        <p:spPr bwMode="auto">
          <a:xfrm>
            <a:off x="4003483" y="197172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</a:rPr>
              <a:t>social</a:t>
            </a:r>
          </a:p>
        </p:txBody>
      </p:sp>
      <p:sp>
        <p:nvSpPr>
          <p:cNvPr id="50" name="Rectangle 1030"/>
          <p:cNvSpPr>
            <a:spLocks noChangeArrowheads="1"/>
          </p:cNvSpPr>
          <p:nvPr/>
        </p:nvSpPr>
        <p:spPr bwMode="auto">
          <a:xfrm>
            <a:off x="5167134" y="1971725"/>
            <a:ext cx="10198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smtClean="0">
                <a:latin typeface="Arial" pitchFamily="34" charset="0"/>
              </a:rPr>
              <a:t>economic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51" name="Rectangle 1031"/>
          <p:cNvSpPr>
            <a:spLocks noChangeArrowheads="1"/>
          </p:cNvSpPr>
          <p:nvPr/>
        </p:nvSpPr>
        <p:spPr bwMode="auto">
          <a:xfrm>
            <a:off x="6561229" y="1971725"/>
            <a:ext cx="12586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smtClean="0">
                <a:latin typeface="Arial" pitchFamily="34" charset="0"/>
              </a:rPr>
              <a:t>environment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52" name="Rectangle 1035"/>
          <p:cNvSpPr>
            <a:spLocks noChangeArrowheads="1"/>
          </p:cNvSpPr>
          <p:nvPr/>
        </p:nvSpPr>
        <p:spPr bwMode="auto">
          <a:xfrm>
            <a:off x="4761266" y="2884537"/>
            <a:ext cx="2133600" cy="838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Science for a Sustainable</a:t>
            </a:r>
          </a:p>
          <a:p>
            <a:pPr algn="ctr" eaLnBrk="1" hangingPunct="1"/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Development </a:t>
            </a:r>
          </a:p>
          <a:p>
            <a:pPr algn="ctr" eaLnBrk="1" hangingPunct="1"/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SSD</a:t>
            </a:r>
            <a:endParaRPr lang="en-US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" name="Rectangle 1036"/>
          <p:cNvSpPr>
            <a:spLocks noChangeArrowheads="1"/>
          </p:cNvSpPr>
          <p:nvPr/>
        </p:nvSpPr>
        <p:spPr bwMode="auto">
          <a:xfrm>
            <a:off x="2132366" y="2694037"/>
            <a:ext cx="2362200" cy="1219200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sz="1200" i="1" smtClean="0">
                <a:solidFill>
                  <a:schemeClr val="bg1"/>
                </a:solidFill>
                <a:latin typeface="Arial" pitchFamily="34" charset="0"/>
              </a:rPr>
              <a:t>International</a:t>
            </a:r>
            <a:r>
              <a:rPr lang="en-US" sz="1200" i="1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i="1" smtClean="0">
                <a:solidFill>
                  <a:schemeClr val="bg1"/>
                </a:solidFill>
                <a:latin typeface="Arial" pitchFamily="34" charset="0"/>
              </a:rPr>
              <a:t>context:</a:t>
            </a:r>
            <a:endParaRPr lang="en-US" sz="1200" i="1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en-US" sz="200" i="1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Promote basic and targeted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research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Multidisciplinary approach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Incorporate an environmental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dimension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" name="Rectangle 1037"/>
          <p:cNvSpPr>
            <a:spLocks noChangeArrowheads="1"/>
          </p:cNvSpPr>
          <p:nvPr/>
        </p:nvSpPr>
        <p:spPr bwMode="auto">
          <a:xfrm>
            <a:off x="7161566" y="2694037"/>
            <a:ext cx="1828800" cy="1219200"/>
          </a:xfrm>
          <a:prstGeom prst="rect">
            <a:avLst/>
          </a:prstGeom>
          <a:solidFill>
            <a:srgbClr val="6600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sz="1200" i="1" smtClean="0">
                <a:solidFill>
                  <a:schemeClr val="bg1"/>
                </a:solidFill>
                <a:latin typeface="Arial" pitchFamily="34" charset="0"/>
              </a:rPr>
              <a:t>National context:</a:t>
            </a:r>
            <a:endParaRPr lang="en-US" sz="1200" i="1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en-US" sz="200" i="1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Support for research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Health-environment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Mobility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Employment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smtClean="0">
                <a:solidFill>
                  <a:schemeClr val="bg1"/>
                </a:solidFill>
                <a:latin typeface="Arial" pitchFamily="34" charset="0"/>
              </a:rPr>
              <a:t>Economic growth</a:t>
            </a:r>
            <a:endParaRPr lang="en-US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" name="Line 1038"/>
          <p:cNvSpPr>
            <a:spLocks noChangeShapeType="1"/>
          </p:cNvSpPr>
          <p:nvPr/>
        </p:nvSpPr>
        <p:spPr bwMode="auto">
          <a:xfrm>
            <a:off x="5821195" y="238923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6" name="Line 1039"/>
          <p:cNvSpPr>
            <a:spLocks noChangeShapeType="1"/>
          </p:cNvSpPr>
          <p:nvPr/>
        </p:nvSpPr>
        <p:spPr bwMode="auto">
          <a:xfrm>
            <a:off x="4754395" y="2389237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7" name="Line 1040"/>
          <p:cNvSpPr>
            <a:spLocks noChangeShapeType="1"/>
          </p:cNvSpPr>
          <p:nvPr/>
        </p:nvSpPr>
        <p:spPr bwMode="auto">
          <a:xfrm flipH="1">
            <a:off x="6125995" y="2389237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8" name="Line 1041"/>
          <p:cNvSpPr>
            <a:spLocks noChangeShapeType="1"/>
          </p:cNvSpPr>
          <p:nvPr/>
        </p:nvSpPr>
        <p:spPr bwMode="auto">
          <a:xfrm>
            <a:off x="4342166" y="3303637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9" name="Line 1042"/>
          <p:cNvSpPr>
            <a:spLocks noChangeShapeType="1"/>
          </p:cNvSpPr>
          <p:nvPr/>
        </p:nvSpPr>
        <p:spPr bwMode="auto">
          <a:xfrm flipH="1">
            <a:off x="6932966" y="3303637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0" name="Text Box 1043"/>
          <p:cNvSpPr txBox="1">
            <a:spLocks noChangeArrowheads="1"/>
          </p:cNvSpPr>
          <p:nvPr/>
        </p:nvSpPr>
        <p:spPr bwMode="auto">
          <a:xfrm>
            <a:off x="4754317" y="3806875"/>
            <a:ext cx="25519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N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G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Y</a:t>
            </a:r>
          </a:p>
        </p:txBody>
      </p:sp>
      <p:sp>
        <p:nvSpPr>
          <p:cNvPr id="61" name="Text Box 1044"/>
          <p:cNvSpPr txBox="1">
            <a:spLocks noChangeArrowheads="1"/>
          </p:cNvSpPr>
          <p:nvPr/>
        </p:nvSpPr>
        <p:spPr bwMode="auto">
          <a:xfrm>
            <a:off x="4993041" y="3806875"/>
            <a:ext cx="25400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N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S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P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62" name="Text Box 1045"/>
          <p:cNvSpPr txBox="1">
            <a:spLocks noChangeArrowheads="1"/>
          </p:cNvSpPr>
          <p:nvPr/>
        </p:nvSpPr>
        <p:spPr bwMode="auto">
          <a:xfrm>
            <a:off x="5228186" y="3806875"/>
            <a:ext cx="255198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G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-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F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D</a:t>
            </a:r>
            <a:endParaRPr lang="en-US" sz="700" b="1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63" name="Text Box 1046"/>
          <p:cNvSpPr txBox="1">
            <a:spLocks noChangeArrowheads="1"/>
          </p:cNvSpPr>
          <p:nvPr/>
        </p:nvSpPr>
        <p:spPr bwMode="auto">
          <a:xfrm>
            <a:off x="5475019" y="3814812"/>
            <a:ext cx="260008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C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L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I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M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</p:txBody>
      </p:sp>
      <p:sp>
        <p:nvSpPr>
          <p:cNvPr id="64" name="Text Box 1047"/>
          <p:cNvSpPr txBox="1">
            <a:spLocks noChangeArrowheads="1"/>
          </p:cNvSpPr>
          <p:nvPr/>
        </p:nvSpPr>
        <p:spPr bwMode="auto">
          <a:xfrm>
            <a:off x="5703642" y="3802112"/>
            <a:ext cx="25519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I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D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I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V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S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I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Y</a:t>
            </a:r>
            <a:endParaRPr lang="en-US" sz="700" b="1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65" name="Text Box 1048"/>
          <p:cNvSpPr txBox="1">
            <a:spLocks noChangeArrowheads="1"/>
          </p:cNvSpPr>
          <p:nvPr/>
        </p:nvSpPr>
        <p:spPr bwMode="auto">
          <a:xfrm>
            <a:off x="5951891" y="3808462"/>
            <a:ext cx="258763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M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O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S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P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H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</p:txBody>
      </p:sp>
      <p:sp>
        <p:nvSpPr>
          <p:cNvPr id="66" name="Text Box 1049"/>
          <p:cNvSpPr txBox="1">
            <a:spLocks noChangeArrowheads="1"/>
          </p:cNvSpPr>
          <p:nvPr/>
        </p:nvSpPr>
        <p:spPr bwMode="auto">
          <a:xfrm>
            <a:off x="6328503" y="3904481"/>
            <a:ext cx="248786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S</a:t>
            </a:r>
            <a:endParaRPr lang="en-US" sz="700" b="1">
              <a:solidFill>
                <a:schemeClr val="bg2"/>
              </a:solidFill>
              <a:latin typeface="Arial" pitchFamily="34" charset="0"/>
            </a:endParaRP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H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C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H</a:t>
            </a:r>
            <a:endParaRPr lang="en-US" sz="700" b="1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67" name="Text Box 1050"/>
          <p:cNvSpPr txBox="1">
            <a:spLocks noChangeArrowheads="1"/>
          </p:cNvSpPr>
          <p:nvPr/>
        </p:nvSpPr>
        <p:spPr bwMode="auto">
          <a:xfrm>
            <a:off x="6174962" y="3809231"/>
            <a:ext cx="248786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N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S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V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S</a:t>
            </a:r>
          </a:p>
          <a:p>
            <a:pPr algn="ctr" eaLnBrk="1" hangingPunct="1"/>
            <a:r>
              <a:rPr lang="en-US" sz="700" b="1">
                <a:solidFill>
                  <a:schemeClr val="bg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700" b="1" smtClean="0">
                <a:solidFill>
                  <a:schemeClr val="bg2"/>
                </a:solidFill>
                <a:latin typeface="Arial" pitchFamily="34" charset="0"/>
              </a:rPr>
              <a:t>L</a:t>
            </a:r>
            <a:endParaRPr lang="en-US" sz="700" b="1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68" name="Rectangle 1051"/>
          <p:cNvSpPr>
            <a:spLocks noChangeArrowheads="1"/>
          </p:cNvSpPr>
          <p:nvPr/>
        </p:nvSpPr>
        <p:spPr bwMode="auto">
          <a:xfrm>
            <a:off x="6197954" y="3721148"/>
            <a:ext cx="363537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69" name="Rectangle 1052"/>
          <p:cNvSpPr>
            <a:spLocks noChangeArrowheads="1"/>
          </p:cNvSpPr>
          <p:nvPr/>
        </p:nvSpPr>
        <p:spPr bwMode="auto">
          <a:xfrm>
            <a:off x="4762165" y="3721148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70" name="Text Box 1053"/>
          <p:cNvSpPr txBox="1">
            <a:spLocks noChangeArrowheads="1"/>
          </p:cNvSpPr>
          <p:nvPr/>
        </p:nvSpPr>
        <p:spPr bwMode="auto">
          <a:xfrm>
            <a:off x="6589452" y="3722737"/>
            <a:ext cx="258404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800" b="1" smtClean="0">
                <a:solidFill>
                  <a:schemeClr val="bg1"/>
                </a:solidFill>
                <a:latin typeface="Arial" pitchFamily="34" charset="0"/>
              </a:rPr>
              <a:t>H</a:t>
            </a:r>
          </a:p>
          <a:p>
            <a:pPr algn="ctr" eaLnBrk="1" hangingPunct="1"/>
            <a:r>
              <a:rPr lang="en-US" sz="800" b="1" smtClean="0">
                <a:solidFill>
                  <a:schemeClr val="bg1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800" b="1" smtClean="0">
                <a:solidFill>
                  <a:schemeClr val="bg1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en-US" sz="800" b="1" smtClean="0">
                <a:solidFill>
                  <a:schemeClr val="bg1"/>
                </a:solidFill>
                <a:latin typeface="Arial" pitchFamily="34" charset="0"/>
              </a:rPr>
              <a:t>L</a:t>
            </a:r>
          </a:p>
          <a:p>
            <a:pPr algn="ctr" eaLnBrk="1" hangingPunct="1"/>
            <a:r>
              <a:rPr lang="en-US" sz="800" b="1" smtClean="0">
                <a:solidFill>
                  <a:schemeClr val="bg1"/>
                </a:solidFill>
                <a:latin typeface="Arial" pitchFamily="34" charset="0"/>
              </a:rPr>
              <a:t>T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H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/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E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N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V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I</a:t>
            </a:r>
          </a:p>
          <a:p>
            <a:pPr algn="ctr" eaLnBrk="1" hangingPunct="1"/>
            <a:r>
              <a:rPr lang="en-US" sz="800" b="1">
                <a:solidFill>
                  <a:schemeClr val="bg1"/>
                </a:solidFill>
                <a:latin typeface="Arial" pitchFamily="34" charset="0"/>
              </a:rPr>
              <a:t>R</a:t>
            </a:r>
          </a:p>
          <a:p>
            <a:pPr algn="ctr" eaLnBrk="1" hangingPunct="1"/>
            <a:endParaRPr lang="en-US" sz="8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" name="Rectangle 1054"/>
          <p:cNvSpPr>
            <a:spLocks noChangeArrowheads="1"/>
          </p:cNvSpPr>
          <p:nvPr/>
        </p:nvSpPr>
        <p:spPr bwMode="auto">
          <a:xfrm>
            <a:off x="5007329" y="3722736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72" name="Rectangle 1055"/>
          <p:cNvSpPr>
            <a:spLocks noChangeArrowheads="1"/>
          </p:cNvSpPr>
          <p:nvPr/>
        </p:nvSpPr>
        <p:spPr bwMode="auto">
          <a:xfrm>
            <a:off x="5245454" y="3722736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73" name="Rectangle 1056"/>
          <p:cNvSpPr>
            <a:spLocks noChangeArrowheads="1"/>
          </p:cNvSpPr>
          <p:nvPr/>
        </p:nvSpPr>
        <p:spPr bwMode="auto">
          <a:xfrm>
            <a:off x="5483579" y="3722736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74" name="Rectangle 1057"/>
          <p:cNvSpPr>
            <a:spLocks noChangeArrowheads="1"/>
          </p:cNvSpPr>
          <p:nvPr/>
        </p:nvSpPr>
        <p:spPr bwMode="auto">
          <a:xfrm>
            <a:off x="5721704" y="3722736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75" name="Rectangle 1058"/>
          <p:cNvSpPr>
            <a:spLocks noChangeArrowheads="1"/>
          </p:cNvSpPr>
          <p:nvPr/>
        </p:nvSpPr>
        <p:spPr bwMode="auto">
          <a:xfrm>
            <a:off x="5959829" y="3722736"/>
            <a:ext cx="238125" cy="1550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76" name="AutoShape 1060"/>
          <p:cNvSpPr>
            <a:spLocks noChangeArrowheads="1"/>
          </p:cNvSpPr>
          <p:nvPr/>
        </p:nvSpPr>
        <p:spPr bwMode="auto">
          <a:xfrm>
            <a:off x="5561366" y="5370735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77" name="Rectangle 1061"/>
          <p:cNvSpPr>
            <a:spLocks noChangeArrowheads="1"/>
          </p:cNvSpPr>
          <p:nvPr/>
        </p:nvSpPr>
        <p:spPr bwMode="auto">
          <a:xfrm>
            <a:off x="4161191" y="5638378"/>
            <a:ext cx="3352800" cy="676275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sz="1000" b="1" smtClean="0">
                <a:solidFill>
                  <a:schemeClr val="bg1"/>
                </a:solidFill>
                <a:latin typeface="Arial" charset="0"/>
              </a:rPr>
              <a:t>Strengthening of the scientific potential</a:t>
            </a:r>
          </a:p>
          <a:p>
            <a:pPr algn="ctr"/>
            <a:endParaRPr lang="en-US" sz="200" b="1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r>
              <a:rPr lang="en-US" sz="1000" b="1" smtClean="0">
                <a:solidFill>
                  <a:schemeClr val="bg1"/>
                </a:solidFill>
                <a:latin typeface="Arial" pitchFamily="34" charset="0"/>
              </a:rPr>
              <a:t>Scientific support to the authorities</a:t>
            </a:r>
            <a:endParaRPr lang="en-US" sz="1000" b="1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en-US" sz="200" b="1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r>
              <a:rPr lang="en-US" sz="1000" b="1" smtClean="0">
                <a:solidFill>
                  <a:schemeClr val="bg1"/>
                </a:solidFill>
                <a:latin typeface="Arial" pitchFamily="34" charset="0"/>
              </a:rPr>
              <a:t>International integration of the Belgian research</a:t>
            </a:r>
            <a:endParaRPr lang="en-US" sz="1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8" name="Rectangle 1035"/>
          <p:cNvSpPr>
            <a:spLocks noChangeArrowheads="1"/>
          </p:cNvSpPr>
          <p:nvPr/>
        </p:nvSpPr>
        <p:spPr bwMode="auto">
          <a:xfrm>
            <a:off x="4757471" y="5264447"/>
            <a:ext cx="2133600" cy="22478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8538" y="-243408"/>
            <a:ext cx="6418262" cy="1143000"/>
          </a:xfrm>
        </p:spPr>
        <p:txBody>
          <a:bodyPr/>
          <a:lstStyle/>
          <a:p>
            <a:r>
              <a:rPr lang="fr-BE" sz="2800" smtClean="0"/>
              <a:t>SSD thematics and synergies</a:t>
            </a:r>
            <a:endParaRPr lang="fr-BE" sz="2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692697"/>
            <a:ext cx="4968552" cy="374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" name="Groupe 43"/>
          <p:cNvGrpSpPr/>
          <p:nvPr/>
        </p:nvGrpSpPr>
        <p:grpSpPr>
          <a:xfrm>
            <a:off x="1907704" y="3933056"/>
            <a:ext cx="7238754" cy="3938588"/>
            <a:chOff x="1907704" y="3933056"/>
            <a:chExt cx="7238754" cy="3938588"/>
          </a:xfrm>
        </p:grpSpPr>
        <p:graphicFrame>
          <p:nvGraphicFramePr>
            <p:cNvPr id="43" name="Graphique 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52868606"/>
                </p:ext>
              </p:extLst>
            </p:nvPr>
          </p:nvGraphicFramePr>
          <p:xfrm>
            <a:off x="3993433" y="3933056"/>
            <a:ext cx="5153025" cy="39385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5" name="Titre 1"/>
            <p:cNvSpPr txBox="1">
              <a:spLocks/>
            </p:cNvSpPr>
            <p:nvPr/>
          </p:nvSpPr>
          <p:spPr bwMode="auto">
            <a:xfrm>
              <a:off x="1907704" y="5166320"/>
              <a:ext cx="2418656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9pPr>
            </a:lstStyle>
            <a:p>
              <a:r>
                <a:rPr lang="fr-BE" sz="2800" smtClean="0"/>
                <a:t>Budget</a:t>
              </a:r>
            </a:p>
            <a:p>
              <a:r>
                <a:rPr lang="fr-BE" sz="1000" smtClean="0"/>
                <a:t>Total </a:t>
              </a:r>
              <a:r>
                <a:rPr lang="fr-BE" sz="1000" smtClean="0">
                  <a:sym typeface="Symbol"/>
                </a:rPr>
                <a:t> 60.000 K euro</a:t>
              </a:r>
              <a:endParaRPr lang="fr-BE" sz="1000"/>
            </a:p>
          </p:txBody>
        </p:sp>
        <p:sp>
          <p:nvSpPr>
            <p:cNvPr id="46" name="Titre 1"/>
            <p:cNvSpPr txBox="1">
              <a:spLocks/>
            </p:cNvSpPr>
            <p:nvPr/>
          </p:nvSpPr>
          <p:spPr bwMode="auto">
            <a:xfrm>
              <a:off x="5004048" y="4414826"/>
              <a:ext cx="2418656" cy="484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9pPr>
            </a:lstStyle>
            <a:p>
              <a:r>
                <a:rPr lang="fr-BE" sz="1200" b="1" smtClean="0">
                  <a:solidFill>
                    <a:srgbClr val="FF0000"/>
                  </a:solidFill>
                </a:rPr>
                <a:t>H&amp;E</a:t>
              </a:r>
            </a:p>
            <a:p>
              <a:r>
                <a:rPr lang="fr-BE" sz="1200" b="1" smtClean="0">
                  <a:solidFill>
                    <a:srgbClr val="FF0000"/>
                  </a:solidFill>
                </a:rPr>
                <a:t>7 % Budget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0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2068972" y="189111"/>
            <a:ext cx="6058544" cy="2745125"/>
            <a:chOff x="2068972" y="189111"/>
            <a:chExt cx="6058544" cy="2745125"/>
          </a:xfrm>
        </p:grpSpPr>
        <p:sp>
          <p:nvSpPr>
            <p:cNvPr id="4" name="Rectangle 2"/>
            <p:cNvSpPr txBox="1">
              <a:spLocks noChangeArrowheads="1"/>
            </p:cNvSpPr>
            <p:nvPr/>
          </p:nvSpPr>
          <p:spPr bwMode="auto">
            <a:xfrm>
              <a:off x="3707904" y="189111"/>
              <a:ext cx="3888432" cy="3595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9pPr>
            </a:lstStyle>
            <a:p>
              <a:pPr eaLnBrk="1" hangingPunct="1"/>
              <a:r>
                <a:rPr lang="en-US" sz="1800" smtClean="0"/>
                <a:t>Objectives of the SSD </a:t>
              </a:r>
              <a:r>
                <a:rPr lang="en-GB" sz="1800" smtClean="0"/>
                <a:t>program </a:t>
              </a:r>
            </a:p>
          </p:txBody>
        </p:sp>
        <p:sp>
          <p:nvSpPr>
            <p:cNvPr id="5" name="Rectangle 3"/>
            <p:cNvSpPr txBox="1">
              <a:spLocks noChangeArrowheads="1"/>
            </p:cNvSpPr>
            <p:nvPr/>
          </p:nvSpPr>
          <p:spPr bwMode="auto">
            <a:xfrm>
              <a:off x="2068972" y="765250"/>
              <a:ext cx="6058544" cy="2168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70000"/>
                <a:buFont typeface="Wingdings" pitchFamily="2" charset="2"/>
                <a:buChar char="q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Ø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ü"/>
                <a:defRPr sz="22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</a:t>
              </a:r>
              <a:r>
                <a:rPr lang="en-US" sz="1100">
                  <a:solidFill>
                    <a:srgbClr val="214263"/>
                  </a:solidFill>
                </a:rPr>
                <a:t>integrate </a:t>
              </a:r>
              <a:r>
                <a:rPr lang="en-US" sz="1100" b="1">
                  <a:solidFill>
                    <a:srgbClr val="214263"/>
                  </a:solidFill>
                </a:rPr>
                <a:t>EU and national </a:t>
              </a:r>
              <a:r>
                <a:rPr lang="en-US" sz="1100">
                  <a:solidFill>
                    <a:srgbClr val="214263"/>
                  </a:solidFill>
                </a:rPr>
                <a:t>directives (environment, mobility, …)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preserve and develop the </a:t>
              </a:r>
              <a:r>
                <a:rPr lang="en-US" sz="1100" b="1" smtClean="0">
                  <a:solidFill>
                    <a:srgbClr val="214263"/>
                  </a:solidFill>
                </a:rPr>
                <a:t>scientific potential </a:t>
              </a:r>
              <a:r>
                <a:rPr lang="en-US" sz="1100" smtClean="0">
                  <a:solidFill>
                    <a:srgbClr val="214263"/>
                  </a:solidFill>
                </a:rPr>
                <a:t>in various strategically important areas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integrate the principles of </a:t>
              </a:r>
              <a:r>
                <a:rPr lang="en-US" sz="1100" b="1" smtClean="0">
                  <a:solidFill>
                    <a:srgbClr val="214263"/>
                  </a:solidFill>
                </a:rPr>
                <a:t>sustainable development </a:t>
              </a:r>
              <a:r>
                <a:rPr lang="en-US" sz="1100" smtClean="0">
                  <a:solidFill>
                    <a:srgbClr val="214263"/>
                  </a:solidFill>
                </a:rPr>
                <a:t>in research 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promote </a:t>
              </a:r>
              <a:r>
                <a:rPr lang="en-US" sz="1100" b="1" smtClean="0">
                  <a:solidFill>
                    <a:srgbClr val="214263"/>
                  </a:solidFill>
                </a:rPr>
                <a:t>interdisciplinary</a:t>
              </a:r>
              <a:r>
                <a:rPr lang="en-US" sz="1100" smtClean="0">
                  <a:solidFill>
                    <a:srgbClr val="214263"/>
                  </a:solidFill>
                </a:rPr>
                <a:t> research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enable the integration of scientists in </a:t>
              </a:r>
              <a:r>
                <a:rPr lang="en-US" sz="1100" b="1" smtClean="0">
                  <a:solidFill>
                    <a:srgbClr val="214263"/>
                  </a:solidFill>
                </a:rPr>
                <a:t>international</a:t>
              </a:r>
              <a:r>
                <a:rPr lang="en-US" sz="1100" smtClean="0">
                  <a:solidFill>
                    <a:srgbClr val="214263"/>
                  </a:solidFill>
                </a:rPr>
                <a:t> research </a:t>
              </a:r>
              <a:r>
                <a:rPr lang="en-GB" sz="1100" smtClean="0">
                  <a:solidFill>
                    <a:srgbClr val="214263"/>
                  </a:solidFill>
                </a:rPr>
                <a:t>programs </a:t>
              </a:r>
              <a:r>
                <a:rPr lang="en-US" sz="1100" smtClean="0">
                  <a:solidFill>
                    <a:srgbClr val="214263"/>
                  </a:solidFill>
                </a:rPr>
                <a:t>and networks</a:t>
              </a:r>
            </a:p>
            <a:p>
              <a:pPr marL="0" indent="0" eaLnBrk="1" hangingPunct="1">
                <a:buNone/>
              </a:pPr>
              <a:endParaRPr lang="nl-BE" sz="400">
                <a:solidFill>
                  <a:srgbClr val="214263"/>
                </a:solidFill>
              </a:endParaRP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</a:t>
              </a:r>
              <a:r>
                <a:rPr lang="en-US" sz="1100">
                  <a:solidFill>
                    <a:srgbClr val="214263"/>
                  </a:solidFill>
                </a:rPr>
                <a:t>provide a scientific</a:t>
              </a:r>
              <a:r>
                <a:rPr lang="en-US" sz="1100" b="1">
                  <a:solidFill>
                    <a:srgbClr val="214263"/>
                  </a:solidFill>
                </a:rPr>
                <a:t> support for a sustainable policy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To promote </a:t>
              </a:r>
              <a:r>
                <a:rPr lang="en-US" sz="1100" b="1" smtClean="0">
                  <a:solidFill>
                    <a:srgbClr val="214263"/>
                  </a:solidFill>
                </a:rPr>
                <a:t>communication</a:t>
              </a:r>
              <a:r>
                <a:rPr lang="en-US" sz="1100" smtClean="0">
                  <a:solidFill>
                    <a:srgbClr val="214263"/>
                  </a:solidFill>
                </a:rPr>
                <a:t> between researchers, decision-makers and society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endParaRPr lang="en-US" sz="400" smtClean="0">
                <a:solidFill>
                  <a:srgbClr val="214263"/>
                </a:solidFill>
              </a:endParaRPr>
            </a:p>
            <a:p>
              <a:pPr marL="0" indent="19050" eaLnBrk="1" hangingPunct="1">
                <a:buFont typeface="Wingdings" pitchFamily="2" charset="2"/>
                <a:buChar char="§"/>
              </a:pPr>
              <a:endParaRPr lang="en-US" sz="400">
                <a:solidFill>
                  <a:srgbClr val="214263"/>
                </a:solidFill>
              </a:endParaRPr>
            </a:p>
            <a:p>
              <a:pPr marL="0" indent="19050" eaLnBrk="1" hangingPunct="1">
                <a:buFont typeface="Wingdings" pitchFamily="2" charset="2"/>
                <a:buChar char="§"/>
              </a:pPr>
              <a:endParaRPr lang="en-US" sz="400">
                <a:solidFill>
                  <a:srgbClr val="214263"/>
                </a:solidFill>
              </a:endParaRP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</a:t>
              </a:r>
              <a:r>
                <a:rPr lang="en-US" sz="1100">
                  <a:solidFill>
                    <a:srgbClr val="214263"/>
                  </a:solidFill>
                </a:rPr>
                <a:t>To promote </a:t>
              </a:r>
              <a:r>
                <a:rPr lang="en-US" sz="1100" b="1" smtClean="0">
                  <a:solidFill>
                    <a:srgbClr val="214263"/>
                  </a:solidFill>
                </a:rPr>
                <a:t>collaboration </a:t>
              </a:r>
              <a:r>
                <a:rPr lang="en-US" sz="1100" smtClean="0">
                  <a:solidFill>
                    <a:srgbClr val="214263"/>
                  </a:solidFill>
                </a:rPr>
                <a:t>between projects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endParaRPr lang="en-US" sz="1100" smtClean="0">
                <a:solidFill>
                  <a:srgbClr val="214263"/>
                </a:solidFill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062978" y="3362552"/>
            <a:ext cx="6901560" cy="2946768"/>
            <a:chOff x="2062978" y="3362552"/>
            <a:chExt cx="6901560" cy="2946768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2267744" y="3362552"/>
              <a:ext cx="6480720" cy="3595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21426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defRPr>
              </a:lvl9pPr>
            </a:lstStyle>
            <a:p>
              <a:pPr eaLnBrk="1" hangingPunct="1"/>
              <a:r>
                <a:rPr lang="en-US" sz="1800" smtClean="0"/>
                <a:t>Objectives of H&amp;E research in the SSD </a:t>
              </a:r>
              <a:r>
                <a:rPr lang="en-GB" sz="1800" smtClean="0"/>
                <a:t>program </a:t>
              </a:r>
            </a:p>
          </p:txBody>
        </p:sp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2062978" y="4941168"/>
              <a:ext cx="4056873" cy="1368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70000"/>
                <a:buFont typeface="Wingdings" pitchFamily="2" charset="2"/>
                <a:buChar char="q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Ø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ü"/>
                <a:defRPr sz="22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Effect of </a:t>
              </a:r>
              <a:r>
                <a:rPr lang="en-US" sz="1100" b="1" smtClean="0">
                  <a:solidFill>
                    <a:srgbClr val="214263"/>
                  </a:solidFill>
                </a:rPr>
                <a:t>specific and mixed exposures</a:t>
              </a:r>
              <a:endParaRPr lang="en-US" sz="1100" b="1">
                <a:solidFill>
                  <a:srgbClr val="214263"/>
                </a:solidFill>
              </a:endParaRP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Identify </a:t>
              </a:r>
              <a:r>
                <a:rPr lang="en-US" sz="1100" b="1" smtClean="0">
                  <a:solidFill>
                    <a:srgbClr val="214263"/>
                  </a:solidFill>
                </a:rPr>
                <a:t>biomarkers</a:t>
              </a:r>
              <a:r>
                <a:rPr lang="en-US" sz="1100" smtClean="0">
                  <a:solidFill>
                    <a:srgbClr val="214263"/>
                  </a:solidFill>
                </a:rPr>
                <a:t> of effects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Identify </a:t>
              </a:r>
              <a:r>
                <a:rPr lang="en-US" sz="1100" b="1" smtClean="0">
                  <a:solidFill>
                    <a:srgbClr val="214263"/>
                  </a:solidFill>
                </a:rPr>
                <a:t>short and long term </a:t>
              </a:r>
              <a:r>
                <a:rPr lang="en-US" sz="1100" smtClean="0">
                  <a:solidFill>
                    <a:srgbClr val="214263"/>
                  </a:solidFill>
                </a:rPr>
                <a:t>effects (future generations…)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Identify </a:t>
              </a:r>
              <a:r>
                <a:rPr lang="en-US" sz="1100" b="1" smtClean="0">
                  <a:solidFill>
                    <a:srgbClr val="214263"/>
                  </a:solidFill>
                </a:rPr>
                <a:t>populations at risk </a:t>
              </a:r>
              <a:r>
                <a:rPr lang="en-US" sz="1100" smtClean="0">
                  <a:solidFill>
                    <a:srgbClr val="214263"/>
                  </a:solidFill>
                </a:rPr>
                <a:t>(children, elderly, …)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Study </a:t>
              </a:r>
              <a:r>
                <a:rPr lang="en-US" sz="1100" b="1" smtClean="0">
                  <a:solidFill>
                    <a:srgbClr val="214263"/>
                  </a:solidFill>
                </a:rPr>
                <a:t>socio-economical impacts </a:t>
              </a:r>
              <a:r>
                <a:rPr lang="en-US" sz="1100" smtClean="0">
                  <a:solidFill>
                    <a:srgbClr val="214263"/>
                  </a:solidFill>
                </a:rPr>
                <a:t>of health risks</a:t>
              </a:r>
            </a:p>
            <a:p>
              <a:pPr marL="0" indent="19050" eaLnBrk="1" hangingPunct="1">
                <a:buFont typeface="Wingdings" pitchFamily="2" charset="2"/>
                <a:buChar char="§"/>
              </a:pPr>
              <a:r>
                <a:rPr lang="en-US" sz="1100" smtClean="0">
                  <a:solidFill>
                    <a:srgbClr val="214263"/>
                  </a:solidFill>
                </a:rPr>
                <a:t> …</a:t>
              </a: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2123728" y="3866609"/>
              <a:ext cx="6840810" cy="714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70000"/>
                <a:buFont typeface="Wingdings" pitchFamily="2" charset="2"/>
                <a:buChar char="q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Ø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Font typeface="Wingdings" pitchFamily="2" charset="2"/>
                <a:buChar char="ü"/>
                <a:defRPr sz="22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214263"/>
                </a:buClr>
                <a:buSzPct val="65000"/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 eaLnBrk="1" hangingPunct="1">
                <a:buNone/>
              </a:pPr>
              <a:r>
                <a:rPr lang="en-US" sz="1400" b="1" smtClean="0">
                  <a:solidFill>
                    <a:srgbClr val="FF0066"/>
                  </a:solidFill>
                </a:rPr>
                <a:t>Influence of environmental factors on human health</a:t>
              </a:r>
            </a:p>
            <a:p>
              <a:pPr marL="0" indent="0" algn="ctr" eaLnBrk="1" hangingPunct="1">
                <a:buNone/>
              </a:pPr>
              <a:r>
                <a:rPr lang="en-US" sz="1200" smtClean="0">
                  <a:solidFill>
                    <a:srgbClr val="214263"/>
                  </a:solidFill>
                </a:rPr>
                <a:t>Known issues: air and water pollutions, chemicals, …</a:t>
              </a:r>
            </a:p>
            <a:p>
              <a:pPr marL="0" indent="0" algn="ctr" eaLnBrk="1" hangingPunct="1">
                <a:buNone/>
              </a:pPr>
              <a:r>
                <a:rPr lang="en-US" sz="1200" smtClean="0">
                  <a:solidFill>
                    <a:srgbClr val="214263"/>
                  </a:solidFill>
                </a:rPr>
                <a:t>New issues: nanomaterials, pharmaceutical drug release in the environment, …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5669372" y="1807320"/>
            <a:ext cx="3240360" cy="1045161"/>
            <a:chOff x="5669372" y="1807320"/>
            <a:chExt cx="3240360" cy="1045161"/>
          </a:xfrm>
        </p:grpSpPr>
        <p:sp>
          <p:nvSpPr>
            <p:cNvPr id="8" name="ZoneTexte 7"/>
            <p:cNvSpPr txBox="1"/>
            <p:nvPr/>
          </p:nvSpPr>
          <p:spPr>
            <a:xfrm>
              <a:off x="7828987" y="1807320"/>
              <a:ext cx="1080745" cy="5232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rtlCol="0">
              <a:spAutoFit/>
            </a:bodyPr>
            <a:lstStyle/>
            <a:p>
              <a:r>
                <a:rPr lang="fr-BE" sz="1400" b="1" smtClean="0">
                  <a:solidFill>
                    <a:srgbClr val="214263"/>
                  </a:solidFill>
                </a:rPr>
                <a:t>Follow-up</a:t>
              </a:r>
            </a:p>
            <a:p>
              <a:r>
                <a:rPr lang="fr-BE" sz="1400" b="1" smtClean="0">
                  <a:solidFill>
                    <a:srgbClr val="214263"/>
                  </a:solidFill>
                </a:rPr>
                <a:t>committee</a:t>
              </a:r>
              <a:endParaRPr lang="fr-BE" sz="1400" b="1">
                <a:solidFill>
                  <a:srgbClr val="214263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029412" y="2329261"/>
              <a:ext cx="1098378" cy="523220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b="1" smtClean="0">
                  <a:solidFill>
                    <a:srgbClr val="214263"/>
                  </a:solidFill>
                </a:rPr>
                <a:t>Clusters</a:t>
              </a:r>
            </a:p>
            <a:p>
              <a:pPr algn="ctr"/>
              <a:r>
                <a:rPr lang="fr-BE" sz="1400" b="1" smtClean="0">
                  <a:solidFill>
                    <a:srgbClr val="214263"/>
                  </a:solidFill>
                </a:rPr>
                <a:t>of projects</a:t>
              </a:r>
              <a:endParaRPr lang="fr-BE" sz="1400" b="1">
                <a:solidFill>
                  <a:srgbClr val="214263"/>
                </a:solidFill>
              </a:endParaRPr>
            </a:p>
          </p:txBody>
        </p:sp>
        <p:sp>
          <p:nvSpPr>
            <p:cNvPr id="11" name="Flèche droite 10"/>
            <p:cNvSpPr/>
            <p:nvPr/>
          </p:nvSpPr>
          <p:spPr>
            <a:xfrm>
              <a:off x="7473546" y="1951336"/>
              <a:ext cx="288032" cy="216024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2" name="Flèche droite 11"/>
            <p:cNvSpPr/>
            <p:nvPr/>
          </p:nvSpPr>
          <p:spPr>
            <a:xfrm>
              <a:off x="5669372" y="2482859"/>
              <a:ext cx="288032" cy="216024"/>
            </a:xfrm>
            <a:prstGeom prst="rightArrow">
              <a:avLst/>
            </a:prstGeom>
            <a:solidFill>
              <a:srgbClr val="CCFF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6074298" y="4869160"/>
            <a:ext cx="2907592" cy="1069087"/>
            <a:chOff x="6074298" y="4869160"/>
            <a:chExt cx="2907592" cy="1069087"/>
          </a:xfrm>
        </p:grpSpPr>
        <p:sp>
          <p:nvSpPr>
            <p:cNvPr id="16" name="ZoneTexte 15"/>
            <p:cNvSpPr txBox="1"/>
            <p:nvPr/>
          </p:nvSpPr>
          <p:spPr>
            <a:xfrm>
              <a:off x="6074298" y="5291916"/>
              <a:ext cx="2907592" cy="6463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rtlCol="0">
              <a:spAutoFit/>
            </a:bodyPr>
            <a:lstStyle/>
            <a:p>
              <a:pPr algn="ctr"/>
              <a:r>
                <a:rPr lang="fr-BE" b="1" smtClean="0">
                  <a:solidFill>
                    <a:schemeClr val="bg1"/>
                  </a:solidFill>
                </a:rPr>
                <a:t>INDOOR AND OUTDOOR</a:t>
              </a:r>
            </a:p>
            <a:p>
              <a:pPr algn="ctr"/>
              <a:r>
                <a:rPr lang="fr-BE" b="1" smtClean="0">
                  <a:solidFill>
                    <a:schemeClr val="bg1"/>
                  </a:solidFill>
                </a:rPr>
                <a:t>AIR QUALITY</a:t>
              </a:r>
              <a:endParaRPr lang="fr-BE" b="1">
                <a:solidFill>
                  <a:schemeClr val="bg1"/>
                </a:solidFill>
              </a:endParaRPr>
            </a:p>
          </p:txBody>
        </p:sp>
        <p:sp>
          <p:nvSpPr>
            <p:cNvPr id="17" name="Flèche vers le bas 16"/>
            <p:cNvSpPr/>
            <p:nvPr/>
          </p:nvSpPr>
          <p:spPr>
            <a:xfrm>
              <a:off x="7308304" y="4869160"/>
              <a:ext cx="324530" cy="330151"/>
            </a:xfrm>
            <a:prstGeom prst="downArrow">
              <a:avLst/>
            </a:prstGeom>
            <a:solidFill>
              <a:srgbClr val="0000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746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268538" y="44624"/>
            <a:ext cx="6418262" cy="1143000"/>
          </a:xfrm>
        </p:spPr>
        <p:txBody>
          <a:bodyPr/>
          <a:lstStyle/>
          <a:p>
            <a:r>
              <a:rPr lang="fr-BE" sz="2800" smtClean="0"/>
              <a:t>SSD projects and clusters in H&amp;E</a:t>
            </a:r>
            <a:endParaRPr lang="fr-BE" sz="280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94738"/>
              </p:ext>
            </p:extLst>
          </p:nvPr>
        </p:nvGraphicFramePr>
        <p:xfrm>
          <a:off x="2014216" y="1021232"/>
          <a:ext cx="7056784" cy="5786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/>
                <a:gridCol w="576064"/>
                <a:gridCol w="1080120"/>
                <a:gridCol w="936104"/>
                <a:gridCol w="648072"/>
              </a:tblGrid>
              <a:tr h="21254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endParaRPr lang="fr-FR" sz="300" b="1" smtClean="0">
                        <a:effectLst/>
                      </a:endParaRP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200" b="1" smtClean="0">
                          <a:effectLst/>
                        </a:rPr>
                        <a:t>Project or cluster</a:t>
                      </a:r>
                      <a:r>
                        <a:rPr lang="fr-FR" sz="700" b="1">
                          <a:effectLst/>
                        </a:rPr>
                        <a:t> </a:t>
                      </a:r>
                      <a:endParaRPr lang="fr-BE" sz="300" b="1">
                        <a:effectLst/>
                      </a:endParaRPr>
                    </a:p>
                  </a:txBody>
                  <a:tcPr marL="36466" marR="36466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300" b="1">
                          <a:effectLst/>
                        </a:rPr>
                        <a:t> </a:t>
                      </a:r>
                      <a:endParaRPr lang="fr-BE" sz="1000" b="1">
                        <a:effectLst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>
                          <a:effectLst/>
                        </a:rPr>
                        <a:t>Code</a:t>
                      </a:r>
                      <a:endParaRPr lang="fr-BE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300" b="1">
                          <a:effectLst/>
                        </a:rPr>
                        <a:t> </a:t>
                      </a:r>
                      <a:endParaRPr lang="fr-BE" sz="1000" b="1">
                        <a:effectLst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1">
                          <a:effectLst/>
                        </a:rPr>
                        <a:t>Promoteurs</a:t>
                      </a:r>
                      <a:endParaRPr lang="fr-BE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r-BE" sz="300" b="1">
                          <a:effectLst/>
                        </a:rPr>
                        <a:t> </a:t>
                      </a:r>
                      <a:endParaRPr lang="fr-BE" sz="700" b="1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</a:rPr>
                        <a:t>Institutions</a:t>
                      </a:r>
                      <a:endParaRPr lang="fr-BE" sz="1200" b="1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300" b="1">
                          <a:effectLst/>
                        </a:rPr>
                        <a:t> </a:t>
                      </a:r>
                      <a:endParaRPr lang="fr-BE" sz="1000" b="1">
                        <a:effectLst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</a:rPr>
                        <a:t>Budget</a:t>
                      </a:r>
                      <a:endParaRPr lang="fr-BE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82517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</a:rPr>
                        <a:t>PARHEALTH</a:t>
                      </a:r>
                      <a:r>
                        <a:rPr lang="en-GB" sz="1200" smtClean="0">
                          <a:effectLst/>
                        </a:rPr>
                        <a:t> </a:t>
                      </a:r>
                      <a:r>
                        <a:rPr lang="en-GB" sz="1200">
                          <a:effectLst/>
                        </a:rPr>
                        <a:t>- Health effects of </a:t>
                      </a:r>
                      <a:r>
                        <a:rPr lang="en-GB" sz="1200" u="sng">
                          <a:effectLst/>
                        </a:rPr>
                        <a:t>particulate matter</a:t>
                      </a:r>
                      <a:r>
                        <a:rPr lang="en-GB" sz="1200">
                          <a:effectLst/>
                        </a:rPr>
                        <a:t> in relation to physical-chemical characteristics and meteorology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SD/HE/01A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Benoît </a:t>
                      </a:r>
                      <a:r>
                        <a:rPr lang="en-GB" sz="700">
                          <a:effectLst/>
                        </a:rPr>
                        <a:t>Nemery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Tim Nawrot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Alfred Bernard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Herman Van Langehove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René Van Grieken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Hugo De Backer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Frans Fierens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KUL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KUL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UCL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Ugent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UA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RMI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Ircel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799.730</a:t>
                      </a:r>
                      <a:r>
                        <a:rPr lang="en-US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</a:tr>
              <a:tr h="34173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effectLst/>
                        </a:rPr>
                        <a:t>SHAPES</a:t>
                      </a:r>
                      <a:r>
                        <a:rPr lang="en-US" sz="1200" smtClean="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- Systematic analysis of Health risks and physical Activity associated with </a:t>
                      </a:r>
                      <a:r>
                        <a:rPr lang="en-US" sz="1200" u="sng">
                          <a:effectLst/>
                        </a:rPr>
                        <a:t>cycling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PoliciES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SD/HE/03A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FR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 smtClean="0">
                          <a:effectLst/>
                        </a:rPr>
                        <a:t>Luc </a:t>
                      </a:r>
                      <a:r>
                        <a:rPr lang="fr-FR" sz="700">
                          <a:effectLst/>
                        </a:rPr>
                        <a:t>Int Panis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Romain Meeusen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Isabelle Thomas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VITO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VUB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UCL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797.672</a:t>
                      </a:r>
                      <a:r>
                        <a:rPr lang="en-US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</a:tr>
              <a:tr h="60012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effectLst/>
                        </a:rPr>
                        <a:t>PM2TEN</a:t>
                      </a:r>
                      <a:r>
                        <a:rPr lang="en-US" sz="1200" smtClean="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- Particles, Mobility, Physical activity, Morbidity and The Environment Network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FR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 smtClean="0">
                          <a:effectLst/>
                        </a:rPr>
                        <a:t>SD/CL/02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BE" sz="700" smtClean="0">
                          <a:effectLst/>
                        </a:rPr>
                        <a:t>Luc </a:t>
                      </a:r>
                      <a:r>
                        <a:rPr lang="fr-BE" sz="700">
                          <a:effectLst/>
                        </a:rPr>
                        <a:t>Int Panis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BE" sz="700">
                          <a:effectLst/>
                        </a:rPr>
                        <a:t>Romain Meeusen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Benoit Nemery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Tim Nawrot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FR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 smtClean="0">
                          <a:effectLst/>
                        </a:rPr>
                        <a:t>VITO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VUB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KULeuven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KULeuven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99.402</a:t>
                      </a:r>
                      <a:r>
                        <a:rPr lang="en-US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</a:tr>
              <a:tr h="75016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effectLst/>
                        </a:rPr>
                        <a:t>S²NANO</a:t>
                      </a:r>
                      <a:r>
                        <a:rPr lang="en-US" sz="1200" smtClean="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- Physico-chemical determinants of </a:t>
                      </a:r>
                      <a:r>
                        <a:rPr lang="en-US" sz="1200" smtClean="0">
                          <a:effectLst/>
                        </a:rPr>
                        <a:t>toxicity: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A </a:t>
                      </a:r>
                      <a:r>
                        <a:rPr lang="en-US" sz="1200">
                          <a:effectLst/>
                        </a:rPr>
                        <a:t>rational approach towards safer </a:t>
                      </a:r>
                      <a:r>
                        <a:rPr lang="en-US" sz="1200" u="sng">
                          <a:effectLst/>
                        </a:rPr>
                        <a:t>nanostructured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materials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SD/HE/02A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FR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 smtClean="0">
                          <a:effectLst/>
                        </a:rPr>
                        <a:t>Dominique </a:t>
                      </a:r>
                      <a:r>
                        <a:rPr lang="fr-FR" sz="700">
                          <a:effectLst/>
                        </a:rPr>
                        <a:t>Lison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Micheline Volders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Peter Hoet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Johan Martens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UCL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VUB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KULeuven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KULeuven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798.069</a:t>
                      </a:r>
                      <a:r>
                        <a:rPr lang="en-GB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</a:tr>
              <a:tr h="70431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</a:rPr>
                        <a:t>MIC-ATR</a:t>
                      </a:r>
                      <a:r>
                        <a:rPr lang="en-GB" sz="1200" smtClean="0">
                          <a:effectLst/>
                        </a:rPr>
                        <a:t> </a:t>
                      </a:r>
                      <a:r>
                        <a:rPr lang="en-GB" sz="1200">
                          <a:effectLst/>
                        </a:rPr>
                        <a:t>- Development of a new low cost and regenerable detection device for </a:t>
                      </a:r>
                      <a:r>
                        <a:rPr lang="en-GB" sz="1200" u="sng">
                          <a:effectLst/>
                        </a:rPr>
                        <a:t>microbial</a:t>
                      </a:r>
                      <a:r>
                        <a:rPr lang="en-GB" sz="1200">
                          <a:effectLst/>
                        </a:rPr>
                        <a:t> compounds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SD/HE/04A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nl-NL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Etienne </a:t>
                      </a:r>
                      <a:r>
                        <a:rPr lang="nl-NL" sz="700">
                          <a:effectLst/>
                        </a:rPr>
                        <a:t>Noël</a:t>
                      </a:r>
                      <a:endParaRPr lang="fr-BE" sz="700">
                        <a:effectLst/>
                      </a:endParaRP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700" smtClean="0">
                          <a:effectLst/>
                        </a:rPr>
                        <a:t>A. Van Cauwenberghe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700" smtClean="0">
                          <a:effectLst/>
                        </a:rPr>
                        <a:t>Joel </a:t>
                      </a:r>
                      <a:r>
                        <a:rPr lang="nl-NL" sz="700">
                          <a:effectLst/>
                        </a:rPr>
                        <a:t>De Coninck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Kris Huygen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Olivier Denis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nl-NL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Asbl </a:t>
                      </a:r>
                      <a:r>
                        <a:rPr lang="nl-NL" sz="700">
                          <a:effectLst/>
                        </a:rPr>
                        <a:t>HP en Hainaut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Asbl HP en Hainaut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UMH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ISP-WIV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ISP-WIV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nl-NL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741.413</a:t>
                      </a:r>
                      <a:r>
                        <a:rPr lang="nl-NL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</a:tr>
              <a:tr h="34173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</a:rPr>
                        <a:t>ANIMO</a:t>
                      </a:r>
                      <a:r>
                        <a:rPr lang="en-GB" sz="1200" smtClean="0">
                          <a:effectLst/>
                        </a:rPr>
                        <a:t> </a:t>
                      </a:r>
                      <a:r>
                        <a:rPr lang="en-GB" sz="1200">
                          <a:effectLst/>
                        </a:rPr>
                        <a:t>- </a:t>
                      </a:r>
                      <a:r>
                        <a:rPr lang="en-GB" sz="1200" u="sng">
                          <a:effectLst/>
                        </a:rPr>
                        <a:t>Indoor risk factors </a:t>
                      </a:r>
                      <a:r>
                        <a:rPr lang="en-GB" sz="1200">
                          <a:effectLst/>
                        </a:rPr>
                        <a:t>for childhood respiratory diseases: development and application of non-invasive </a:t>
                      </a:r>
                      <a:r>
                        <a:rPr lang="en-GB" sz="1200" u="sng" smtClean="0">
                          <a:effectLst/>
                        </a:rPr>
                        <a:t>biomarkers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SD/HE/05A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de-DE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700" smtClean="0">
                          <a:effectLst/>
                        </a:rPr>
                        <a:t>Greet </a:t>
                      </a:r>
                      <a:r>
                        <a:rPr lang="de-DE" sz="700">
                          <a:effectLst/>
                        </a:rPr>
                        <a:t>Schoeters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Bernard Alfred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Krisine Desager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VITO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UCL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UA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765.002</a:t>
                      </a:r>
                      <a:r>
                        <a:rPr lang="en-GB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CCFFFF"/>
                    </a:solidFill>
                  </a:tcPr>
                </a:tc>
              </a:tr>
              <a:tr h="75016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</a:rPr>
                        <a:t>AIR </a:t>
                      </a:r>
                      <a:r>
                        <a:rPr lang="en-GB" sz="1200" b="1">
                          <a:effectLst/>
                        </a:rPr>
                        <a:t>QUALITY </a:t>
                      </a:r>
                      <a:r>
                        <a:rPr lang="en-GB" sz="1200">
                          <a:effectLst/>
                        </a:rPr>
                        <a:t>- Integration of existing approaches toward (bio)surveillance in relation with indoor and outdoor air quality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nl-NL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SD/CL/04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nl-NL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 smtClean="0">
                          <a:effectLst/>
                        </a:rPr>
                        <a:t>Anne </a:t>
                      </a:r>
                      <a:r>
                        <a:rPr lang="nl-NL" sz="700">
                          <a:effectLst/>
                        </a:rPr>
                        <a:t>Vancauwenberge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nl-NL" sz="700">
                          <a:effectLst/>
                        </a:rPr>
                        <a:t>Rosette Van Den Heuvel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Luc Int Panis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Tim Nawrot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Benoit Nemery</a:t>
                      </a:r>
                      <a:endParaRPr lang="fr-BE" sz="700">
                        <a:effectLst/>
                        <a:latin typeface="Tahoma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700" smtClean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700" smtClean="0">
                          <a:effectLst/>
                        </a:rPr>
                        <a:t>Asbl </a:t>
                      </a:r>
                      <a:r>
                        <a:rPr lang="en-GB" sz="700">
                          <a:effectLst/>
                        </a:rPr>
                        <a:t>HP en Hainaut VITO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VITO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KULeuven</a:t>
                      </a:r>
                      <a:endParaRPr lang="fr-BE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KULeuven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700" smtClean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700" smtClean="0">
                          <a:effectLst/>
                        </a:rPr>
                        <a:t>99.990</a:t>
                      </a:r>
                      <a:r>
                        <a:rPr lang="en-US" sz="700">
                          <a:effectLst/>
                        </a:rPr>
                        <a:t>€</a:t>
                      </a:r>
                      <a:endParaRPr lang="fr-BE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66" marR="36466" marT="0" marB="0">
                    <a:solidFill>
                      <a:srgbClr val="0099CC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771800" y="2643296"/>
            <a:ext cx="55730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endParaRPr lang="fr-BE" sz="1000" smtClean="0"/>
          </a:p>
          <a:p>
            <a:pPr marL="285750" indent="-285750">
              <a:buFontTx/>
              <a:buChar char="-"/>
            </a:pPr>
            <a:r>
              <a:rPr lang="fr-BE" smtClean="0"/>
              <a:t>Identify particles and compounds potentially toxic</a:t>
            </a:r>
          </a:p>
          <a:p>
            <a:r>
              <a:rPr lang="fr-BE" smtClean="0"/>
              <a:t>in the indoor and outdoor environment</a:t>
            </a:r>
          </a:p>
          <a:p>
            <a:endParaRPr lang="fr-BE" sz="1000" smtClean="0"/>
          </a:p>
          <a:p>
            <a:pPr marL="285750" indent="-285750">
              <a:buFontTx/>
              <a:buChar char="-"/>
            </a:pPr>
            <a:r>
              <a:rPr lang="fr-BE" smtClean="0"/>
              <a:t>Determinants of this toxicity?</a:t>
            </a:r>
          </a:p>
          <a:p>
            <a:pPr marL="285750" indent="-285750">
              <a:buFontTx/>
              <a:buChar char="-"/>
            </a:pPr>
            <a:endParaRPr lang="fr-BE" sz="1000" smtClean="0"/>
          </a:p>
          <a:p>
            <a:pPr marL="285750" indent="-285750">
              <a:buFontTx/>
              <a:buChar char="-"/>
            </a:pPr>
            <a:r>
              <a:rPr lang="fr-BE" smtClean="0"/>
              <a:t>Sensitive detection and quantification</a:t>
            </a:r>
          </a:p>
          <a:p>
            <a:pPr marL="285750" indent="-285750">
              <a:buFontTx/>
              <a:buChar char="-"/>
            </a:pPr>
            <a:endParaRPr lang="fr-BE" sz="1000" smtClean="0"/>
          </a:p>
          <a:p>
            <a:pPr marL="285750" indent="-285750">
              <a:buFontTx/>
              <a:buChar char="-"/>
            </a:pPr>
            <a:r>
              <a:rPr lang="fr-BE" smtClean="0"/>
              <a:t>Identify effect biomarkers (early and non-invasive)</a:t>
            </a:r>
          </a:p>
          <a:p>
            <a:pPr marL="285750" indent="-285750">
              <a:buFontTx/>
              <a:buChar char="-"/>
            </a:pPr>
            <a:endParaRPr lang="fr-BE" sz="1000" smtClean="0"/>
          </a:p>
          <a:p>
            <a:pPr marL="285750" indent="-285750">
              <a:buFontTx/>
              <a:buChar char="-"/>
            </a:pPr>
            <a:r>
              <a:rPr lang="fr-BE" smtClean="0"/>
              <a:t>Study populations at risks</a:t>
            </a:r>
            <a:endParaRPr lang="fr-BE" sz="1000" smtClean="0"/>
          </a:p>
          <a:p>
            <a:r>
              <a:rPr lang="fr-BE" sz="1000" smtClean="0"/>
              <a:t> </a:t>
            </a:r>
            <a:endParaRPr lang="fr-BE" sz="1000"/>
          </a:p>
        </p:txBody>
      </p:sp>
    </p:spTree>
    <p:extLst>
      <p:ext uri="{BB962C8B-B14F-4D97-AF65-F5344CB8AC3E}">
        <p14:creationId xmlns:p14="http://schemas.microsoft.com/office/powerpoint/2010/main" val="160368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2268538" y="269776"/>
            <a:ext cx="64182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fr-BE" sz="2800" smtClean="0"/>
              <a:t>Achievements of SSD projects and clusters in H&amp;E</a:t>
            </a:r>
            <a:endParaRPr lang="fr-BE" sz="28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23728" y="1772816"/>
            <a:ext cx="739895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70000"/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Font typeface="Wingdings" pitchFamily="2" charset="2"/>
              <a:buChar char="Ø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65000"/>
              <a:buFont typeface="Wingdings" pitchFamily="2" charset="2"/>
              <a:buChar char="v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65000"/>
              <a:buFont typeface="Wingdings" pitchFamily="2" charset="2"/>
              <a:buChar char="v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65000"/>
              <a:buFont typeface="Wingdings" pitchFamily="2" charset="2"/>
              <a:buChar char="v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65000"/>
              <a:buFont typeface="Wingdings" pitchFamily="2" charset="2"/>
              <a:buChar char="v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214263"/>
              </a:buClr>
              <a:buSzPct val="65000"/>
              <a:buFont typeface="Wingdings" pitchFamily="2" charset="2"/>
              <a:buChar char="v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smtClean="0">
                <a:solidFill>
                  <a:srgbClr val="214263"/>
                </a:solidFill>
              </a:rPr>
              <a:t> Support for </a:t>
            </a:r>
            <a:r>
              <a:rPr lang="en-US" sz="1400" u="sng" smtClean="0">
                <a:solidFill>
                  <a:srgbClr val="FF0066"/>
                </a:solidFill>
              </a:rPr>
              <a:t>regulatory decisions </a:t>
            </a:r>
            <a:r>
              <a:rPr lang="en-US" sz="1400" smtClean="0">
                <a:solidFill>
                  <a:srgbClr val="214263"/>
                </a:solidFill>
              </a:rPr>
              <a:t>(ex: PARHEALTH, SHAPES, MIC-ATR)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>
                <a:solidFill>
                  <a:srgbClr val="214263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Orientation of </a:t>
            </a:r>
            <a:r>
              <a:rPr lang="en-US" sz="1400" u="sng" smtClean="0">
                <a:solidFill>
                  <a:srgbClr val="6600CC"/>
                </a:solidFill>
              </a:rPr>
              <a:t>future research </a:t>
            </a:r>
            <a:r>
              <a:rPr lang="en-US" sz="1400" smtClean="0">
                <a:solidFill>
                  <a:srgbClr val="214263"/>
                </a:solidFill>
              </a:rPr>
              <a:t>(ex: Clusters PM2TEN and AIR QUALITY)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smtClean="0">
                <a:solidFill>
                  <a:srgbClr val="214263"/>
                </a:solidFill>
              </a:rPr>
              <a:t> Creation of </a:t>
            </a:r>
            <a:r>
              <a:rPr lang="en-US" sz="1400" u="sng" smtClean="0">
                <a:solidFill>
                  <a:srgbClr val="FF0066"/>
                </a:solidFill>
              </a:rPr>
              <a:t>interdisciplinary consortiums</a:t>
            </a:r>
            <a:r>
              <a:rPr lang="en-US" sz="1400" smtClean="0">
                <a:solidFill>
                  <a:srgbClr val="FF0066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(ex: S2NANO)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>
                <a:solidFill>
                  <a:srgbClr val="214263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Development of </a:t>
            </a:r>
            <a:r>
              <a:rPr lang="en-US" sz="1400" u="sng" smtClean="0">
                <a:solidFill>
                  <a:srgbClr val="6600CC"/>
                </a:solidFill>
              </a:rPr>
              <a:t>new methods</a:t>
            </a:r>
            <a:r>
              <a:rPr lang="en-US" sz="1400" smtClean="0">
                <a:solidFill>
                  <a:srgbClr val="6600CC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for detection, evaluation of toxicity, … 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n-US" sz="1400">
                <a:solidFill>
                  <a:srgbClr val="214263"/>
                </a:solidFill>
              </a:rPr>
              <a:t>	</a:t>
            </a:r>
            <a:r>
              <a:rPr lang="en-US" sz="1400" smtClean="0">
                <a:solidFill>
                  <a:srgbClr val="214263"/>
                </a:solidFill>
              </a:rPr>
              <a:t>				(</a:t>
            </a:r>
            <a:r>
              <a:rPr lang="en-US" sz="1400">
                <a:solidFill>
                  <a:srgbClr val="214263"/>
                </a:solidFill>
              </a:rPr>
              <a:t>ex: </a:t>
            </a:r>
            <a:r>
              <a:rPr lang="en-US" sz="1400" smtClean="0">
                <a:solidFill>
                  <a:srgbClr val="214263"/>
                </a:solidFill>
              </a:rPr>
              <a:t>S2NANO, MIC-ATR)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>
                <a:solidFill>
                  <a:srgbClr val="214263"/>
                </a:solidFill>
              </a:rPr>
              <a:t> </a:t>
            </a:r>
            <a:r>
              <a:rPr lang="en-US" sz="1400" u="sng" smtClean="0">
                <a:solidFill>
                  <a:srgbClr val="FF0066"/>
                </a:solidFill>
              </a:rPr>
              <a:t>Determinants</a:t>
            </a:r>
            <a:r>
              <a:rPr lang="en-US" sz="1400" smtClean="0">
                <a:solidFill>
                  <a:srgbClr val="214263"/>
                </a:solidFill>
              </a:rPr>
              <a:t> of toxicity (</a:t>
            </a:r>
            <a:r>
              <a:rPr lang="en-US" sz="1400">
                <a:solidFill>
                  <a:srgbClr val="214263"/>
                </a:solidFill>
              </a:rPr>
              <a:t>ex: </a:t>
            </a:r>
            <a:r>
              <a:rPr lang="en-US" sz="1400" smtClean="0">
                <a:solidFill>
                  <a:srgbClr val="214263"/>
                </a:solidFill>
              </a:rPr>
              <a:t>S2NANO)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smtClean="0">
                <a:solidFill>
                  <a:srgbClr val="214263"/>
                </a:solidFill>
              </a:rPr>
              <a:t> Identification of </a:t>
            </a:r>
            <a:r>
              <a:rPr lang="en-US" sz="1400" u="sng" smtClean="0">
                <a:solidFill>
                  <a:srgbClr val="6600CC"/>
                </a:solidFill>
              </a:rPr>
              <a:t>biomarkers</a:t>
            </a:r>
            <a:r>
              <a:rPr lang="en-US" sz="1400" smtClean="0">
                <a:solidFill>
                  <a:srgbClr val="214263"/>
                </a:solidFill>
              </a:rPr>
              <a:t> (</a:t>
            </a:r>
            <a:r>
              <a:rPr lang="en-US" sz="1400">
                <a:solidFill>
                  <a:srgbClr val="214263"/>
                </a:solidFill>
              </a:rPr>
              <a:t>ex: </a:t>
            </a:r>
            <a:r>
              <a:rPr lang="en-US" sz="1400" smtClean="0">
                <a:solidFill>
                  <a:srgbClr val="214263"/>
                </a:solidFill>
              </a:rPr>
              <a:t>ANIMO)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smtClean="0">
                <a:solidFill>
                  <a:srgbClr val="214263"/>
                </a:solidFill>
              </a:rPr>
              <a:t> </a:t>
            </a:r>
            <a:r>
              <a:rPr lang="en-US" sz="1400">
                <a:solidFill>
                  <a:srgbClr val="214263"/>
                </a:solidFill>
              </a:rPr>
              <a:t>Identification of </a:t>
            </a:r>
            <a:r>
              <a:rPr lang="en-US" sz="1400" smtClean="0">
                <a:solidFill>
                  <a:srgbClr val="214263"/>
                </a:solidFill>
              </a:rPr>
              <a:t>environmental </a:t>
            </a:r>
            <a:r>
              <a:rPr lang="en-US" sz="1400" u="sng" smtClean="0">
                <a:solidFill>
                  <a:srgbClr val="FF0066"/>
                </a:solidFill>
              </a:rPr>
              <a:t>risk factors</a:t>
            </a:r>
            <a:r>
              <a:rPr lang="en-US" sz="1400" smtClean="0">
                <a:solidFill>
                  <a:srgbClr val="FF0066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for pathologies (ex</a:t>
            </a:r>
            <a:r>
              <a:rPr lang="en-US" sz="1400">
                <a:solidFill>
                  <a:srgbClr val="214263"/>
                </a:solidFill>
              </a:rPr>
              <a:t>: </a:t>
            </a:r>
            <a:r>
              <a:rPr lang="en-US" sz="1400" smtClean="0">
                <a:solidFill>
                  <a:srgbClr val="214263"/>
                </a:solidFill>
              </a:rPr>
              <a:t>ANIMO)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>
                <a:solidFill>
                  <a:srgbClr val="214263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Integration into </a:t>
            </a:r>
            <a:r>
              <a:rPr lang="en-US" sz="1400" u="sng" smtClean="0">
                <a:solidFill>
                  <a:srgbClr val="6600CC"/>
                </a:solidFill>
              </a:rPr>
              <a:t>European projects</a:t>
            </a:r>
            <a:r>
              <a:rPr lang="en-US" sz="1400" smtClean="0">
                <a:solidFill>
                  <a:srgbClr val="6600CC"/>
                </a:solidFill>
              </a:rPr>
              <a:t> </a:t>
            </a:r>
            <a:r>
              <a:rPr lang="en-US" sz="1400" smtClean="0">
                <a:solidFill>
                  <a:srgbClr val="214263"/>
                </a:solidFill>
              </a:rPr>
              <a:t>(ex: S2NANO, ANIMO)</a:t>
            </a:r>
          </a:p>
          <a:p>
            <a:pPr marL="0" indent="19050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>
                <a:solidFill>
                  <a:srgbClr val="214263"/>
                </a:solidFill>
              </a:rPr>
              <a:t> </a:t>
            </a:r>
            <a:r>
              <a:rPr lang="en-US" sz="1400" u="sng" smtClean="0">
                <a:solidFill>
                  <a:srgbClr val="FF0066"/>
                </a:solidFill>
              </a:rPr>
              <a:t>Dissemination</a:t>
            </a:r>
            <a:r>
              <a:rPr lang="en-US" sz="1400" smtClean="0">
                <a:solidFill>
                  <a:srgbClr val="214263"/>
                </a:solidFill>
              </a:rPr>
              <a:t> of results in conferences, regulatory committees, …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en-US" sz="1400">
                <a:solidFill>
                  <a:srgbClr val="214263"/>
                </a:solidFill>
              </a:rPr>
              <a:t>	</a:t>
            </a:r>
            <a:r>
              <a:rPr lang="en-US" sz="1400" smtClean="0">
                <a:solidFill>
                  <a:srgbClr val="214263"/>
                </a:solidFill>
              </a:rPr>
              <a:t>and scientific peer-reviewed journals</a:t>
            </a:r>
            <a:endParaRPr lang="nl-BE" sz="1400">
              <a:solidFill>
                <a:srgbClr val="214263"/>
              </a:solidFill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endParaRPr lang="en-US" sz="1400" smtClean="0">
              <a:solidFill>
                <a:srgbClr val="2142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</TotalTime>
  <Words>1074</Words>
  <Application>Microsoft Office PowerPoint</Application>
  <PresentationFormat>On-screen Show (4:3)</PresentationFormat>
  <Paragraphs>535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1_Default Design</vt:lpstr>
      <vt:lpstr>20 YEARS OF SCIENTIFIC RESEARCH IN HEALTH/WORK/ENVIRONMENT  Balance and perspective ... dialogue between the stakeholders.  September 6, 2012  CONTEXT, OBJECTIVES and ACHIEVEMENTS </vt:lpstr>
      <vt:lpstr>The role of BELSPO in the national research on Health &amp; Environment</vt:lpstr>
      <vt:lpstr>History of H&amp;E research at BELSPO till 2003</vt:lpstr>
      <vt:lpstr>BELSPO programs in H&amp;E from 1990 till 2010</vt:lpstr>
      <vt:lpstr>Determinants and objectives of SSD</vt:lpstr>
      <vt:lpstr>SSD thematics and synergies</vt:lpstr>
      <vt:lpstr>PowerPoint Presentation</vt:lpstr>
      <vt:lpstr>SSD projects and clusters in H&amp;E</vt:lpstr>
      <vt:lpstr>PowerPoint Presentation</vt:lpstr>
    </vt:vector>
  </TitlesOfParts>
  <Company>SSTC - DWTC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for Sustainable development   SSD</dc:title>
  <dc:creator>Cox</dc:creator>
  <cp:lastModifiedBy>GOSSELIN Pol</cp:lastModifiedBy>
  <cp:revision>89</cp:revision>
  <dcterms:created xsi:type="dcterms:W3CDTF">2008-02-27T14:12:27Z</dcterms:created>
  <dcterms:modified xsi:type="dcterms:W3CDTF">2012-09-04T13:36:30Z</dcterms:modified>
</cp:coreProperties>
</file>